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9"/>
  </p:notesMasterIdLst>
  <p:handoutMasterIdLst>
    <p:handoutMasterId r:id="rId150"/>
  </p:handoutMasterIdLst>
  <p:sldIdLst>
    <p:sldId id="273" r:id="rId2"/>
    <p:sldId id="279" r:id="rId3"/>
    <p:sldId id="283" r:id="rId4"/>
    <p:sldId id="284" r:id="rId5"/>
    <p:sldId id="285" r:id="rId6"/>
    <p:sldId id="286" r:id="rId7"/>
    <p:sldId id="289" r:id="rId8"/>
    <p:sldId id="287" r:id="rId9"/>
    <p:sldId id="288" r:id="rId10"/>
    <p:sldId id="1472" r:id="rId11"/>
    <p:sldId id="1473" r:id="rId12"/>
    <p:sldId id="340" r:id="rId13"/>
    <p:sldId id="341" r:id="rId14"/>
    <p:sldId id="347" r:id="rId15"/>
    <p:sldId id="348" r:id="rId16"/>
    <p:sldId id="349" r:id="rId17"/>
    <p:sldId id="350" r:id="rId18"/>
    <p:sldId id="351" r:id="rId19"/>
    <p:sldId id="446" r:id="rId20"/>
    <p:sldId id="1416" r:id="rId21"/>
    <p:sldId id="1419" r:id="rId22"/>
    <p:sldId id="1447" r:id="rId23"/>
    <p:sldId id="1421" r:id="rId24"/>
    <p:sldId id="353" r:id="rId25"/>
    <p:sldId id="354" r:id="rId26"/>
    <p:sldId id="360" r:id="rId27"/>
    <p:sldId id="361" r:id="rId28"/>
    <p:sldId id="1445" r:id="rId29"/>
    <p:sldId id="1446" r:id="rId30"/>
    <p:sldId id="357" r:id="rId31"/>
    <p:sldId id="363" r:id="rId32"/>
    <p:sldId id="364" r:id="rId33"/>
    <p:sldId id="352" r:id="rId34"/>
    <p:sldId id="365" r:id="rId35"/>
    <p:sldId id="445" r:id="rId36"/>
    <p:sldId id="358" r:id="rId37"/>
    <p:sldId id="451" r:id="rId38"/>
    <p:sldId id="454" r:id="rId39"/>
    <p:sldId id="452" r:id="rId40"/>
    <p:sldId id="1422" r:id="rId41"/>
    <p:sldId id="1423" r:id="rId42"/>
    <p:sldId id="1424" r:id="rId43"/>
    <p:sldId id="1438" r:id="rId44"/>
    <p:sldId id="1425" r:id="rId45"/>
    <p:sldId id="1426" r:id="rId46"/>
    <p:sldId id="1427" r:id="rId47"/>
    <p:sldId id="1428" r:id="rId48"/>
    <p:sldId id="1429" r:id="rId49"/>
    <p:sldId id="372" r:id="rId50"/>
    <p:sldId id="1430" r:id="rId51"/>
    <p:sldId id="459" r:id="rId52"/>
    <p:sldId id="460" r:id="rId53"/>
    <p:sldId id="1437" r:id="rId54"/>
    <p:sldId id="1436" r:id="rId55"/>
    <p:sldId id="1439" r:id="rId56"/>
    <p:sldId id="1432" r:id="rId57"/>
    <p:sldId id="1433" r:id="rId58"/>
    <p:sldId id="1434" r:id="rId59"/>
    <p:sldId id="1448" r:id="rId60"/>
    <p:sldId id="1431" r:id="rId61"/>
    <p:sldId id="1435" r:id="rId62"/>
    <p:sldId id="1440" r:id="rId63"/>
    <p:sldId id="1608" r:id="rId64"/>
    <p:sldId id="1609" r:id="rId65"/>
    <p:sldId id="461" r:id="rId66"/>
    <p:sldId id="470" r:id="rId67"/>
    <p:sldId id="1471" r:id="rId68"/>
    <p:sldId id="1494" r:id="rId69"/>
    <p:sldId id="1495" r:id="rId70"/>
    <p:sldId id="1496" r:id="rId71"/>
    <p:sldId id="1497" r:id="rId72"/>
    <p:sldId id="1498" r:id="rId73"/>
    <p:sldId id="1499" r:id="rId74"/>
    <p:sldId id="1500" r:id="rId75"/>
    <p:sldId id="1501" r:id="rId76"/>
    <p:sldId id="1502" r:id="rId77"/>
    <p:sldId id="1503" r:id="rId78"/>
    <p:sldId id="1506" r:id="rId79"/>
    <p:sldId id="1504" r:id="rId80"/>
    <p:sldId id="1505" r:id="rId81"/>
    <p:sldId id="1449" r:id="rId82"/>
    <p:sldId id="1450" r:id="rId83"/>
    <p:sldId id="1451" r:id="rId84"/>
    <p:sldId id="1452" r:id="rId85"/>
    <p:sldId id="1453" r:id="rId86"/>
    <p:sldId id="1454" r:id="rId87"/>
    <p:sldId id="1455" r:id="rId88"/>
    <p:sldId id="1456" r:id="rId89"/>
    <p:sldId id="1457" r:id="rId90"/>
    <p:sldId id="1458" r:id="rId91"/>
    <p:sldId id="1459" r:id="rId92"/>
    <p:sldId id="1460" r:id="rId93"/>
    <p:sldId id="1461" r:id="rId94"/>
    <p:sldId id="1462" r:id="rId95"/>
    <p:sldId id="1463" r:id="rId96"/>
    <p:sldId id="1464" r:id="rId97"/>
    <p:sldId id="1465" r:id="rId98"/>
    <p:sldId id="1466" r:id="rId99"/>
    <p:sldId id="1467" r:id="rId100"/>
    <p:sldId id="1468" r:id="rId101"/>
    <p:sldId id="1469" r:id="rId102"/>
    <p:sldId id="1507" r:id="rId103"/>
    <p:sldId id="1509" r:id="rId104"/>
    <p:sldId id="1512" r:id="rId105"/>
    <p:sldId id="462" r:id="rId106"/>
    <p:sldId id="477" r:id="rId107"/>
    <p:sldId id="487" r:id="rId108"/>
    <p:sldId id="478" r:id="rId109"/>
    <p:sldId id="1510" r:id="rId110"/>
    <p:sldId id="1513" r:id="rId111"/>
    <p:sldId id="1514" r:id="rId112"/>
    <p:sldId id="1518" r:id="rId113"/>
    <p:sldId id="1515" r:id="rId114"/>
    <p:sldId id="1516" r:id="rId115"/>
    <p:sldId id="1517" r:id="rId116"/>
    <p:sldId id="1519" r:id="rId117"/>
    <p:sldId id="1521" r:id="rId118"/>
    <p:sldId id="1523" r:id="rId119"/>
    <p:sldId id="1520" r:id="rId120"/>
    <p:sldId id="1524" r:id="rId121"/>
    <p:sldId id="1480" r:id="rId122"/>
    <p:sldId id="1481" r:id="rId123"/>
    <p:sldId id="1482" r:id="rId124"/>
    <p:sldId id="1483" r:id="rId125"/>
    <p:sldId id="1493" r:id="rId126"/>
    <p:sldId id="1484" r:id="rId127"/>
    <p:sldId id="1485" r:id="rId128"/>
    <p:sldId id="1486" r:id="rId129"/>
    <p:sldId id="1492" r:id="rId130"/>
    <p:sldId id="1487" r:id="rId131"/>
    <p:sldId id="1488" r:id="rId132"/>
    <p:sldId id="1489" r:id="rId133"/>
    <p:sldId id="1490" r:id="rId134"/>
    <p:sldId id="1491" r:id="rId135"/>
    <p:sldId id="1474" r:id="rId136"/>
    <p:sldId id="506" r:id="rId137"/>
    <p:sldId id="507" r:id="rId138"/>
    <p:sldId id="523" r:id="rId139"/>
    <p:sldId id="582" r:id="rId140"/>
    <p:sldId id="1508" r:id="rId141"/>
    <p:sldId id="1476" r:id="rId142"/>
    <p:sldId id="1477" r:id="rId143"/>
    <p:sldId id="1478" r:id="rId144"/>
    <p:sldId id="1479" r:id="rId145"/>
    <p:sldId id="525" r:id="rId146"/>
    <p:sldId id="526" r:id="rId147"/>
    <p:sldId id="510" r:id="rId148"/>
  </p:sldIdLst>
  <p:sldSz cx="9144000" cy="6858000" type="screen4x3"/>
  <p:notesSz cx="6858000" cy="9144000"/>
  <p:custDataLst>
    <p:tags r:id="rId151"/>
  </p:custDataLst>
  <p:defaultTextStyle>
    <a:defPPr>
      <a:defRPr lang="en-US"/>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16" userDrawn="1">
          <p15:clr>
            <a:srgbClr val="A4A3A4"/>
          </p15:clr>
        </p15:guide>
        <p15:guide id="2" pos="2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howGuides="1">
      <p:cViewPr varScale="1">
        <p:scale>
          <a:sx n="79" d="100"/>
          <a:sy n="79" d="100"/>
        </p:scale>
        <p:origin x="944" y="52"/>
      </p:cViewPr>
      <p:guideLst>
        <p:guide orient="horz" pos="2116"/>
        <p:guide pos="290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gs" Target="tags/tag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274E6-3AC6-4A6E-95D6-5F7C5183E793}" type="datetimeFigureOut">
              <a:rPr lang="zh-CN" altLang="en-US" smtClean="0"/>
              <a:t>2024/6/8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F91E41-C5F9-4AEA-8490-F99774B430E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0" name="Rectangle 8"/>
            <p:cNvSpPr>
              <a:spLocks noChangeArrowheads="1"/>
            </p:cNvSpPr>
            <p:nvPr/>
          </p:nvSpPr>
          <p:spPr bwMode="auto">
            <a:xfrm>
              <a:off x="414338" y="9525"/>
              <a:ext cx="28575" cy="4481513"/>
            </a:xfrm>
            <a:prstGeom prst="rect">
              <a:avLst/>
            </a:prstGeom>
            <a:grpFill/>
            <a:ln>
              <a:noFill/>
            </a:ln>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5" name="Rectangle 33"/>
            <p:cNvSpPr>
              <a:spLocks noChangeArrowheads="1"/>
            </p:cNvSpPr>
            <p:nvPr/>
          </p:nvSpPr>
          <p:spPr bwMode="auto">
            <a:xfrm>
              <a:off x="642938" y="6610350"/>
              <a:ext cx="23813" cy="242888"/>
            </a:xfrm>
            <a:prstGeom prst="rect">
              <a:avLst/>
            </a:prstGeom>
            <a:grpFill/>
            <a:ln>
              <a:noFill/>
            </a:ln>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7" name="Rectangle 45"/>
            <p:cNvSpPr>
              <a:spLocks noChangeArrowheads="1"/>
            </p:cNvSpPr>
            <p:nvPr/>
          </p:nvSpPr>
          <p:spPr bwMode="auto">
            <a:xfrm>
              <a:off x="1228725" y="4662488"/>
              <a:ext cx="23813" cy="2181225"/>
            </a:xfrm>
            <a:prstGeom prst="rect">
              <a:avLst/>
            </a:prstGeom>
            <a:grpFill/>
            <a:ln>
              <a:noFill/>
            </a:ln>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5801052" y="5410202"/>
            <a:ext cx="2057400" cy="365125"/>
          </a:xfrm>
        </p:spPr>
        <p:txBody>
          <a:bodyPr/>
          <a:lstStyle/>
          <a:p>
            <a:pPr>
              <a:defRPr/>
            </a:pPr>
            <a:endParaRPr lang="en-US" altLang="zh-CN"/>
          </a:p>
        </p:txBody>
      </p:sp>
      <p:sp>
        <p:nvSpPr>
          <p:cNvPr id="5" name="Footer Placeholder 4"/>
          <p:cNvSpPr>
            <a:spLocks noGrp="1"/>
          </p:cNvSpPr>
          <p:nvPr>
            <p:ph type="ftr" sz="quarter" idx="11"/>
          </p:nvPr>
        </p:nvSpPr>
        <p:spPr>
          <a:xfrm>
            <a:off x="1900237" y="5410202"/>
            <a:ext cx="3843665" cy="365125"/>
          </a:xfrm>
        </p:spPr>
        <p:txBody>
          <a:bodyPr/>
          <a:lstStyle/>
          <a:p>
            <a:pPr>
              <a:defRPr/>
            </a:pPr>
            <a:endParaRPr lang="en-US" altLang="zh-CN"/>
          </a:p>
        </p:txBody>
      </p:sp>
      <p:sp>
        <p:nvSpPr>
          <p:cNvPr id="6" name="Slide Number Placeholder 5"/>
          <p:cNvSpPr>
            <a:spLocks noGrp="1"/>
          </p:cNvSpPr>
          <p:nvPr>
            <p:ph type="sldNum" sz="quarter" idx="12"/>
          </p:nvPr>
        </p:nvSpPr>
        <p:spPr>
          <a:xfrm>
            <a:off x="7915603" y="5410200"/>
            <a:ext cx="578317" cy="365125"/>
          </a:xfrm>
        </p:spPr>
        <p:txBody>
          <a:bodyPr/>
          <a:lstStyle/>
          <a:p>
            <a:fld id="{6A696673-17DA-4692-8133-81FAC4BA3EC0}" type="slidenum">
              <a:rPr lang="en-US" altLang="zh-CN" smtClean="0"/>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CN" altLang="en-US"/>
              <a:t>单击图标添加图片</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2415914-6559-4284-98E9-EB7A35F82623}" type="slidenum">
              <a:rPr lang="en-US" altLang="zh-CN" smtClean="0"/>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2415914-6559-4284-98E9-EB7A35F82623}" type="slidenum">
              <a:rPr lang="en-US" altLang="zh-CN"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2415914-6559-4284-98E9-EB7A35F82623}" type="slidenum">
              <a:rPr lang="en-US" altLang="zh-CN" smtClean="0"/>
              <a:t>‹#›</a:t>
            </a:fld>
            <a:endParaRPr lang="en-US" altLang="zh-CN"/>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2415914-6559-4284-98E9-EB7A35F82623}" type="slidenum">
              <a:rPr lang="en-US" altLang="zh-CN" smtClean="0"/>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E2415914-6559-4284-98E9-EB7A35F82623}" type="slidenum">
              <a:rPr lang="en-US" altLang="zh-CN" smtClean="0"/>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zh-CN" altLang="en-US"/>
              <a:t>单击图标添加图片</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zh-CN" altLang="en-US"/>
              <a:t>单击图标添加图片</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zh-CN" altLang="en-US"/>
              <a:t>单击图标添加图片</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lvl1pPr>
              <a:defRPr cap="all" baseline="0"/>
            </a:lvl1pPr>
          </a:lstStyle>
          <a:p>
            <a:pPr>
              <a:defRPr/>
            </a:pPr>
            <a:endParaRPr lang="en-US" altLang="zh-CN"/>
          </a:p>
        </p:txBody>
      </p:sp>
      <p:sp>
        <p:nvSpPr>
          <p:cNvPr id="5" name="Slide Number Placeholder 4"/>
          <p:cNvSpPr>
            <a:spLocks noGrp="1"/>
          </p:cNvSpPr>
          <p:nvPr>
            <p:ph type="sldNum" sz="quarter" idx="12"/>
          </p:nvPr>
        </p:nvSpPr>
        <p:spPr/>
        <p:txBody>
          <a:bodyPr/>
          <a:lstStyle/>
          <a:p>
            <a:fld id="{E2415914-6559-4284-98E9-EB7A35F82623}" type="slidenum">
              <a:rPr lang="en-US" altLang="zh-CN" smtClean="0"/>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FC0B34AD-160D-4F70-8155-1D737F22BDD2}" type="slidenum">
              <a:rPr lang="en-US" altLang="zh-CN" smtClean="0"/>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E2415914-6559-4284-98E9-EB7A35F82623}" type="slidenum">
              <a:rPr lang="en-US" altLang="zh-CN" smtClean="0"/>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zh-CN" altLang="en-US"/>
              <a:t>单击此处编辑母版标题样式</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9" name="Date Placeholder 3"/>
          <p:cNvSpPr>
            <a:spLocks noGrp="1"/>
          </p:cNvSpPr>
          <p:nvPr>
            <p:ph type="dt" sz="half" idx="10"/>
          </p:nvPr>
        </p:nvSpPr>
        <p:spPr>
          <a:xfrm>
            <a:off x="5592691" y="5883277"/>
            <a:ext cx="2057400" cy="365125"/>
          </a:xfrm>
        </p:spPr>
        <p:txBody>
          <a:bodyPr/>
          <a:lstStyle/>
          <a:p>
            <a:pPr>
              <a:defRPr/>
            </a:pPr>
            <a:endParaRPr lang="en-US" altLang="zh-CN"/>
          </a:p>
        </p:txBody>
      </p:sp>
      <p:sp>
        <p:nvSpPr>
          <p:cNvPr id="50" name="Footer Placeholder 4"/>
          <p:cNvSpPr>
            <a:spLocks noGrp="1"/>
          </p:cNvSpPr>
          <p:nvPr>
            <p:ph type="ftr" sz="quarter" idx="11"/>
          </p:nvPr>
        </p:nvSpPr>
        <p:spPr>
          <a:xfrm>
            <a:off x="856059" y="5883276"/>
            <a:ext cx="4679482" cy="365125"/>
          </a:xfrm>
        </p:spPr>
        <p:txBody>
          <a:bodyPr/>
          <a:lstStyle/>
          <a:p>
            <a:pPr>
              <a:defRPr/>
            </a:pPr>
            <a:endParaRPr lang="en-US" altLang="zh-CN"/>
          </a:p>
        </p:txBody>
      </p:sp>
      <p:sp>
        <p:nvSpPr>
          <p:cNvPr id="51" name="Slide Number Placeholder 5"/>
          <p:cNvSpPr>
            <a:spLocks noGrp="1"/>
          </p:cNvSpPr>
          <p:nvPr>
            <p:ph type="sldNum" sz="quarter" idx="12"/>
          </p:nvPr>
        </p:nvSpPr>
        <p:spPr>
          <a:xfrm>
            <a:off x="7707241" y="5883275"/>
            <a:ext cx="578317" cy="365125"/>
          </a:xfrm>
        </p:spPr>
        <p:txBody>
          <a:bodyPr/>
          <a:lstStyle/>
          <a:p>
            <a:fld id="{904CE18E-3F20-435E-8AF6-EAA3015290F1}" type="slidenum">
              <a:rPr lang="en-US" altLang="zh-CN" smtClean="0"/>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FCA46FE3-9C47-4AB9-A84E-9B2E4A5AB899}"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22A69AAB-729D-4A1D-AB3C-A712B2384540}" type="slidenum">
              <a:rPr lang="en-US" altLang="zh-CN"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56058" y="3073398"/>
            <a:ext cx="3658793" cy="271780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3073398"/>
            <a:ext cx="3656408" cy="271780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fld id="{CDA5FC78-0A9A-4CF9-BDAC-D104CCE35873}" type="slidenum">
              <a:rPr lang="en-US" altLang="zh-CN"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2889BC97-880D-4D36-813F-2FAB6D1233E9}" type="slidenum">
              <a:rPr lang="en-US" altLang="zh-CN" smtClean="0"/>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fld id="{7B66EDF1-A9F6-46E8-936E-5DEE7B696FA4}" type="slidenum">
              <a:rPr lang="en-US" altLang="zh-CN" smtClean="0"/>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BB1CADEA-003C-4D02-9D9D-A3230EA102C5}" type="slidenum">
              <a:rPr lang="en-US" altLang="zh-CN" smtClean="0"/>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zh-CN" altLang="en-US"/>
              <a:t>单击图标添加图片</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129C849F-A321-4D79-A48A-E670620D2875}" type="slidenum">
              <a:rPr lang="en-US" altLang="zh-CN"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endParaRPr lang="en-US" altLang="zh-CN"/>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2415914-6559-4284-98E9-EB7A35F82623}"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Calibri" panose="020F0502020204030204" charset="0"/>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Calibri" panose="020F0502020204030204" charset="0"/>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Calibri" panose="020F0502020204030204" charset="0"/>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Calibri" panose="020F0502020204030204" charset="0"/>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Calibri" panose="020F0502020204030204" charset="0"/>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Calibri" panose="020F0502020204030204" charset="0"/>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em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em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15.emf"/></Relationships>
</file>

<file path=ppt/slides/_rels/slide1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124.emf"/><Relationship Id="rId4" Type="http://schemas.openxmlformats.org/officeDocument/2006/relationships/image" Target="../media/image123.emf"/></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5.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1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28800" y="1752600"/>
            <a:ext cx="6593681" cy="2387600"/>
          </a:xfrm>
        </p:spPr>
        <p:txBody>
          <a:bodyPr/>
          <a:lstStyle/>
          <a:p>
            <a:r>
              <a:rPr lang="en-US" altLang="zh-CN" dirty="0"/>
              <a:t>Chapter 14 </a:t>
            </a:r>
            <a:br>
              <a:rPr lang="en-US" altLang="zh-CN" dirty="0"/>
            </a:br>
            <a:br>
              <a:rPr lang="en-US" altLang="zh-CN" dirty="0"/>
            </a:br>
            <a:r>
              <a:rPr lang="en-US" altLang="zh-CN" dirty="0"/>
              <a:t>Organic reactions</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600"/>
            <a:ext cx="7702550" cy="991870"/>
          </a:xfrm>
        </p:spPr>
        <p:txBody>
          <a:bodyPr>
            <a:normAutofit/>
          </a:bodyPr>
          <a:lstStyle/>
          <a:p>
            <a:r>
              <a:rPr lang="en-US" altLang="zh-CN" sz="4000" b="1" dirty="0">
                <a:solidFill>
                  <a:srgbClr val="C00000"/>
                </a:solidFill>
              </a:rPr>
              <a:t>14.1 Free Radical Substitution</a:t>
            </a:r>
          </a:p>
        </p:txBody>
      </p:sp>
      <p:pic>
        <p:nvPicPr>
          <p:cNvPr id="3" name="图片 2"/>
          <p:cNvPicPr>
            <a:picLocks noChangeAspect="1"/>
          </p:cNvPicPr>
          <p:nvPr/>
        </p:nvPicPr>
        <p:blipFill>
          <a:blip r:embed="rId2"/>
          <a:stretch>
            <a:fillRect/>
          </a:stretch>
        </p:blipFill>
        <p:spPr>
          <a:xfrm>
            <a:off x="753745" y="1181735"/>
            <a:ext cx="7636510" cy="554799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3. Choice of solvent</a:t>
            </a:r>
          </a:p>
        </p:txBody>
      </p:sp>
      <p:sp>
        <p:nvSpPr>
          <p:cNvPr id="3" name="内容占位符 2"/>
          <p:cNvSpPr>
            <a:spLocks noGrp="1"/>
          </p:cNvSpPr>
          <p:nvPr>
            <p:ph idx="1"/>
          </p:nvPr>
        </p:nvSpPr>
        <p:spPr>
          <a:xfrm>
            <a:off x="709581" y="990600"/>
            <a:ext cx="7754539" cy="5638800"/>
          </a:xfrm>
        </p:spPr>
        <p:txBody>
          <a:bodyPr>
            <a:normAutofit/>
          </a:bodyPr>
          <a:lstStyle/>
          <a:p>
            <a:r>
              <a:rPr lang="en-US" altLang="zh-CN" dirty="0"/>
              <a:t>As explained above, </a:t>
            </a:r>
            <a:r>
              <a:rPr lang="en-US" altLang="zh-CN" b="1" dirty="0">
                <a:solidFill>
                  <a:srgbClr val="C00000"/>
                </a:solidFill>
              </a:rPr>
              <a:t>the S</a:t>
            </a:r>
            <a:r>
              <a:rPr lang="en-US" altLang="zh-CN" b="1" baseline="-25000" dirty="0">
                <a:solidFill>
                  <a:srgbClr val="C00000"/>
                </a:solidFill>
              </a:rPr>
              <a:t>N</a:t>
            </a:r>
            <a:r>
              <a:rPr lang="en-US" altLang="zh-CN" b="1" dirty="0">
                <a:solidFill>
                  <a:srgbClr val="C00000"/>
                </a:solidFill>
              </a:rPr>
              <a:t>1 mechanism is favored by polar, protic solvents, while the S</a:t>
            </a:r>
            <a:r>
              <a:rPr lang="en-US" altLang="zh-CN" b="1" baseline="-25000" dirty="0">
                <a:solidFill>
                  <a:srgbClr val="C00000"/>
                </a:solidFill>
              </a:rPr>
              <a:t>N</a:t>
            </a:r>
            <a:r>
              <a:rPr lang="en-US" altLang="zh-CN" b="1" dirty="0">
                <a:solidFill>
                  <a:srgbClr val="C00000"/>
                </a:solidFill>
              </a:rPr>
              <a:t>2 mechanism is favored by polar, aprotic solvents</a:t>
            </a:r>
            <a:r>
              <a:rPr lang="en-US" altLang="zh-CN" dirty="0"/>
              <a:t>.</a:t>
            </a:r>
          </a:p>
          <a:p>
            <a:r>
              <a:rPr lang="en-US" altLang="zh-CN" dirty="0"/>
              <a:t>So, </a:t>
            </a:r>
            <a:r>
              <a:rPr lang="en-US" altLang="zh-CN" b="1" dirty="0">
                <a:solidFill>
                  <a:srgbClr val="C00000"/>
                </a:solidFill>
              </a:rPr>
              <a:t>overall, the fastest reactions will occur with tertiary iodoalkanes in polar, protic solvents</a:t>
            </a:r>
            <a:r>
              <a:rPr lang="en-US" altLang="zh-CN" dirty="0"/>
              <a:t>. </a:t>
            </a:r>
          </a:p>
          <a:p>
            <a:r>
              <a:rPr lang="en-US" altLang="zh-CN" dirty="0"/>
              <a:t>Nucleophilic substitution reactions of halogenoalkanes can be followed by the appearance of the halide ion. </a:t>
            </a:r>
          </a:p>
          <a:p>
            <a:r>
              <a:rPr lang="en-US" altLang="zh-CN" dirty="0"/>
              <a:t>Silver nitrate solution, AgNO</a:t>
            </a:r>
            <a:r>
              <a:rPr lang="en-US" altLang="zh-CN" baseline="-25000" dirty="0"/>
              <a:t>3</a:t>
            </a:r>
            <a:r>
              <a:rPr lang="en-US" altLang="zh-CN" dirty="0"/>
              <a:t> (aq), added to the reaction mixture reacts with the halide ion, forming a precipitate of the silver halide, each with a distinct colour.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75165" y="228600"/>
            <a:ext cx="8992635" cy="5245845"/>
          </a:xfrm>
          <a:prstGeom prst="rect">
            <a:avLst/>
          </a:prstGeom>
        </p:spPr>
      </p:pic>
      <p:sp>
        <p:nvSpPr>
          <p:cNvPr id="3" name="矩形 2"/>
          <p:cNvSpPr/>
          <p:nvPr/>
        </p:nvSpPr>
        <p:spPr>
          <a:xfrm>
            <a:off x="304282" y="5562600"/>
            <a:ext cx="8534400" cy="923330"/>
          </a:xfrm>
          <a:prstGeom prst="rect">
            <a:avLst/>
          </a:prstGeom>
        </p:spPr>
        <p:txBody>
          <a:bodyPr wrap="square">
            <a:spAutoFit/>
          </a:bodyPr>
          <a:lstStyle/>
          <a:p>
            <a:r>
              <a:rPr lang="en-US" altLang="zh-CN" dirty="0"/>
              <a:t>Note that in these reactions, primary alcohols are produced from primary halogenoalkanes, secondary alcohols from secondary halogenoalkanes, and so on.</a:t>
            </a:r>
          </a:p>
          <a:p>
            <a:r>
              <a:rPr lang="en-US" altLang="zh-CN" dirty="0"/>
              <a:t>This will be useful in the consideration of synthetic pathways in Section 20.2.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4800" y="1219200"/>
            <a:ext cx="8148955" cy="27559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14400" y="533400"/>
            <a:ext cx="6384290" cy="4782185"/>
          </a:xfrm>
          <a:prstGeom prst="rect">
            <a:avLst/>
          </a:prstGeom>
        </p:spPr>
      </p:pic>
      <p:pic>
        <p:nvPicPr>
          <p:cNvPr id="4" name="图片 3"/>
          <p:cNvPicPr>
            <a:picLocks noChangeAspect="1"/>
          </p:cNvPicPr>
          <p:nvPr/>
        </p:nvPicPr>
        <p:blipFill>
          <a:blip r:embed="rId3"/>
          <a:stretch>
            <a:fillRect/>
          </a:stretch>
        </p:blipFill>
        <p:spPr>
          <a:xfrm>
            <a:off x="914400" y="5315585"/>
            <a:ext cx="7289800" cy="5461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81000"/>
            <a:ext cx="7702550" cy="991870"/>
          </a:xfrm>
        </p:spPr>
        <p:txBody>
          <a:bodyPr>
            <a:normAutofit fontScale="90000"/>
          </a:bodyPr>
          <a:lstStyle/>
          <a:p>
            <a:r>
              <a:rPr lang="en-US" altLang="zh-CN" sz="4000" b="1" dirty="0">
                <a:solidFill>
                  <a:srgbClr val="C00000"/>
                </a:solidFill>
              </a:rPr>
              <a:t>14.5 Condensation (Higher Level)</a:t>
            </a:r>
          </a:p>
        </p:txBody>
      </p:sp>
      <p:pic>
        <p:nvPicPr>
          <p:cNvPr id="4" name="图片 3"/>
          <p:cNvPicPr>
            <a:picLocks noChangeAspect="1"/>
          </p:cNvPicPr>
          <p:nvPr/>
        </p:nvPicPr>
        <p:blipFill>
          <a:blip r:embed="rId2"/>
          <a:stretch>
            <a:fillRect/>
          </a:stretch>
        </p:blipFill>
        <p:spPr>
          <a:xfrm>
            <a:off x="533400" y="1676400"/>
            <a:ext cx="8185150" cy="184785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8391" y="441158"/>
            <a:ext cx="8145662" cy="762000"/>
          </a:xfrm>
        </p:spPr>
        <p:txBody>
          <a:bodyPr>
            <a:normAutofit/>
          </a:bodyPr>
          <a:lstStyle/>
          <a:p>
            <a:r>
              <a:rPr lang="en-GB" altLang="zh-CN" sz="4000" b="1" dirty="0">
                <a:solidFill>
                  <a:srgbClr val="C00000"/>
                </a:solidFill>
              </a:rPr>
              <a:t>Alcohols</a:t>
            </a:r>
            <a:endParaRPr lang="zh-CN" altLang="en-US" sz="4000" b="1" dirty="0">
              <a:solidFill>
                <a:srgbClr val="C00000"/>
              </a:solidFill>
            </a:endParaRPr>
          </a:p>
        </p:txBody>
      </p:sp>
      <p:sp>
        <p:nvSpPr>
          <p:cNvPr id="3" name="内容占位符 2"/>
          <p:cNvSpPr>
            <a:spLocks noGrp="1"/>
          </p:cNvSpPr>
          <p:nvPr>
            <p:ph idx="1"/>
          </p:nvPr>
        </p:nvSpPr>
        <p:spPr>
          <a:xfrm>
            <a:off x="693539" y="1219200"/>
            <a:ext cx="7754539" cy="5638800"/>
          </a:xfrm>
        </p:spPr>
        <p:txBody>
          <a:bodyPr>
            <a:normAutofit/>
          </a:bodyPr>
          <a:lstStyle/>
          <a:p>
            <a:r>
              <a:rPr lang="en-GB" altLang="zh-CN" dirty="0"/>
              <a:t>General formula C</a:t>
            </a:r>
            <a:r>
              <a:rPr lang="en-GB" altLang="zh-CN" i="1" baseline="-25000" dirty="0"/>
              <a:t>n</a:t>
            </a:r>
            <a:r>
              <a:rPr lang="en-GB" altLang="zh-CN" dirty="0"/>
              <a:t>H</a:t>
            </a:r>
            <a:r>
              <a:rPr lang="en-GB" altLang="zh-CN" baseline="-25000" dirty="0"/>
              <a:t>2</a:t>
            </a:r>
            <a:r>
              <a:rPr lang="en-GB" altLang="zh-CN" i="1" baseline="-25000" dirty="0"/>
              <a:t>n</a:t>
            </a:r>
            <a:r>
              <a:rPr lang="en-GB" altLang="zh-CN" baseline="-25000" dirty="0"/>
              <a:t>+1</a:t>
            </a:r>
            <a:r>
              <a:rPr lang="en-GB" altLang="zh-CN" dirty="0"/>
              <a:t>OH</a:t>
            </a:r>
          </a:p>
          <a:p>
            <a:r>
              <a:rPr lang="en-US" altLang="zh-CN" dirty="0"/>
              <a:t>Alcohols have –OH functional group</a:t>
            </a:r>
          </a:p>
          <a:p>
            <a:r>
              <a:rPr lang="en-US" altLang="zh-CN" dirty="0"/>
              <a:t>The –– OH group is polar, and so increases the solubility in water of the molecules, relative to alkanes of comparable molar mass. </a:t>
            </a:r>
          </a:p>
          <a:p>
            <a:r>
              <a:rPr lang="en-US" altLang="zh-CN" dirty="0"/>
              <a:t>The most common alcohol, ethanol (C</a:t>
            </a:r>
            <a:r>
              <a:rPr lang="en-US" altLang="zh-CN" baseline="-25000" dirty="0"/>
              <a:t>2</a:t>
            </a:r>
            <a:r>
              <a:rPr lang="en-US" altLang="zh-CN" dirty="0"/>
              <a:t>H</a:t>
            </a:r>
            <a:r>
              <a:rPr lang="en-US" altLang="zh-CN" baseline="-25000" dirty="0"/>
              <a:t>5</a:t>
            </a:r>
            <a:r>
              <a:rPr lang="en-US" altLang="zh-CN" dirty="0"/>
              <a:t>OH), is soluble in water in all proportions, as we know from its presence in </a:t>
            </a:r>
            <a:r>
              <a:rPr lang="en-GB" altLang="zh-CN" dirty="0"/>
              <a:t>alcoholic drinks.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GB" altLang="zh-CN" sz="3200" b="1" dirty="0">
                <a:solidFill>
                  <a:srgbClr val="C00000"/>
                </a:solidFill>
              </a:rPr>
              <a:t>Esterification reaction</a:t>
            </a:r>
          </a:p>
        </p:txBody>
      </p:sp>
      <p:sp>
        <p:nvSpPr>
          <p:cNvPr id="3" name="内容占位符 2"/>
          <p:cNvSpPr>
            <a:spLocks noGrp="1"/>
          </p:cNvSpPr>
          <p:nvPr>
            <p:ph idx="1"/>
          </p:nvPr>
        </p:nvSpPr>
        <p:spPr>
          <a:xfrm>
            <a:off x="709581" y="990600"/>
            <a:ext cx="7754539" cy="5791200"/>
          </a:xfrm>
        </p:spPr>
        <p:txBody>
          <a:bodyPr>
            <a:normAutofit fontScale="92500" lnSpcReduction="10000"/>
          </a:bodyPr>
          <a:lstStyle/>
          <a:p>
            <a:r>
              <a:rPr lang="en-US" altLang="zh-CN" b="1" dirty="0">
                <a:solidFill>
                  <a:srgbClr val="C00000"/>
                </a:solidFill>
              </a:rPr>
              <a:t>Alcohols react with carboxylic acids </a:t>
            </a:r>
            <a:r>
              <a:rPr lang="en-US" altLang="zh-CN" dirty="0"/>
              <a:t>to form </a:t>
            </a:r>
            <a:r>
              <a:rPr lang="en-US" altLang="zh-CN" b="1" dirty="0">
                <a:solidFill>
                  <a:srgbClr val="C00000"/>
                </a:solidFill>
              </a:rPr>
              <a:t>esters</a:t>
            </a:r>
            <a:r>
              <a:rPr lang="en-US" altLang="zh-CN" dirty="0"/>
              <a:t> in a </a:t>
            </a:r>
            <a:r>
              <a:rPr lang="en-US" altLang="zh-CN" b="1" dirty="0">
                <a:solidFill>
                  <a:srgbClr val="C00000"/>
                </a:solidFill>
              </a:rPr>
              <a:t>condensation reaction</a:t>
            </a:r>
            <a:r>
              <a:rPr lang="en-US" altLang="zh-CN" dirty="0"/>
              <a:t> in which </a:t>
            </a:r>
            <a:r>
              <a:rPr lang="en-US" altLang="zh-CN" b="1" dirty="0">
                <a:solidFill>
                  <a:srgbClr val="C00000"/>
                </a:solidFill>
              </a:rPr>
              <a:t>water is also produced</a:t>
            </a:r>
            <a:r>
              <a:rPr lang="en-US" altLang="zh-CN" dirty="0"/>
              <a:t>.</a:t>
            </a:r>
          </a:p>
          <a:p>
            <a:r>
              <a:rPr lang="en-US" altLang="zh-CN" dirty="0"/>
              <a:t>This is a reversible reaction:</a:t>
            </a:r>
          </a:p>
          <a:p>
            <a:pPr marL="0" indent="0">
              <a:buNone/>
            </a:pPr>
            <a:r>
              <a:rPr lang="en-GB" altLang="zh-CN" dirty="0"/>
              <a:t>	</a:t>
            </a:r>
            <a:r>
              <a:rPr lang="en-GB" altLang="zh-CN" b="1" dirty="0">
                <a:solidFill>
                  <a:srgbClr val="C00000"/>
                </a:solidFill>
              </a:rPr>
              <a:t>carboxylic acid + alcohol  ⇌ ester + water</a:t>
            </a:r>
          </a:p>
          <a:p>
            <a:r>
              <a:rPr lang="en-US" altLang="zh-CN" dirty="0"/>
              <a:t>The reaction is an equilibrium reaction, and is </a:t>
            </a:r>
            <a:r>
              <a:rPr lang="en-US" altLang="zh-CN" b="1" dirty="0">
                <a:solidFill>
                  <a:srgbClr val="C00000"/>
                </a:solidFill>
              </a:rPr>
              <a:t>catalyzed by concentrated sulfuric acid, H</a:t>
            </a:r>
            <a:r>
              <a:rPr lang="en-US" altLang="zh-CN" b="1" baseline="-25000" dirty="0">
                <a:solidFill>
                  <a:srgbClr val="C00000"/>
                </a:solidFill>
              </a:rPr>
              <a:t>2</a:t>
            </a:r>
            <a:r>
              <a:rPr lang="en-US" altLang="zh-CN" b="1" dirty="0">
                <a:solidFill>
                  <a:srgbClr val="C00000"/>
                </a:solidFill>
              </a:rPr>
              <a:t>SO</a:t>
            </a:r>
            <a:r>
              <a:rPr lang="en-US" altLang="zh-CN" b="1" baseline="-25000" dirty="0">
                <a:solidFill>
                  <a:srgbClr val="C00000"/>
                </a:solidFill>
              </a:rPr>
              <a:t>4</a:t>
            </a:r>
            <a:r>
              <a:rPr lang="en-US" altLang="zh-CN" dirty="0"/>
              <a:t>. </a:t>
            </a:r>
          </a:p>
          <a:p>
            <a:r>
              <a:rPr lang="en-US" altLang="zh-CN" dirty="0"/>
              <a:t>The </a:t>
            </a:r>
            <a:r>
              <a:rPr lang="en-US" altLang="zh-CN" b="1" dirty="0">
                <a:solidFill>
                  <a:srgbClr val="C00000"/>
                </a:solidFill>
              </a:rPr>
              <a:t>ester has the lowest boiling point </a:t>
            </a:r>
            <a:r>
              <a:rPr lang="en-US" altLang="zh-CN" dirty="0"/>
              <a:t>of the components of the reaction mixture and so </a:t>
            </a:r>
            <a:r>
              <a:rPr lang="en-US" altLang="zh-CN" b="1" dirty="0">
                <a:solidFill>
                  <a:srgbClr val="C00000"/>
                </a:solidFill>
              </a:rPr>
              <a:t>can be separated by distillation</a:t>
            </a:r>
            <a:r>
              <a:rPr lang="en-US" altLang="zh-CN" dirty="0"/>
              <a:t>. </a:t>
            </a:r>
          </a:p>
          <a:p>
            <a:r>
              <a:rPr lang="en-US" altLang="zh-CN" dirty="0"/>
              <a:t>Esters have </a:t>
            </a:r>
            <a:r>
              <a:rPr lang="en-US" altLang="zh-CN" b="1" dirty="0">
                <a:solidFill>
                  <a:srgbClr val="C00000"/>
                </a:solidFill>
              </a:rPr>
              <a:t>distinct smells </a:t>
            </a:r>
            <a:r>
              <a:rPr lang="en-US" altLang="zh-CN" dirty="0"/>
              <a:t>that can often be detected if the reaction mixture is poured into a beaker of water. </a:t>
            </a:r>
          </a:p>
          <a:p>
            <a:r>
              <a:rPr lang="en-US" altLang="zh-CN" dirty="0"/>
              <a:t>Unlike their parent acid and alcohol, esters have no free –OH groups so they </a:t>
            </a:r>
            <a:r>
              <a:rPr lang="en-US" altLang="zh-CN" b="1" dirty="0">
                <a:solidFill>
                  <a:srgbClr val="C00000"/>
                </a:solidFill>
              </a:rPr>
              <a:t>cannot form hydrogen bonds </a:t>
            </a:r>
            <a:r>
              <a:rPr lang="en-US" altLang="zh-CN" dirty="0"/>
              <a:t>and so are </a:t>
            </a:r>
            <a:r>
              <a:rPr lang="en-US" altLang="zh-CN" b="1" dirty="0">
                <a:solidFill>
                  <a:srgbClr val="C00000"/>
                </a:solidFill>
              </a:rPr>
              <a:t>mostly quite insoluble</a:t>
            </a:r>
            <a:r>
              <a:rPr lang="en-US" altLang="zh-CN" dirty="0"/>
              <a:t> and form a layer on the surface.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1421709" y="856617"/>
            <a:ext cx="6300581" cy="5144766"/>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990600"/>
            <a:ext cx="7754539" cy="5638800"/>
          </a:xfrm>
        </p:spPr>
        <p:txBody>
          <a:bodyPr>
            <a:normAutofit/>
          </a:bodyPr>
          <a:lstStyle/>
          <a:p>
            <a:r>
              <a:rPr lang="en-US" altLang="zh-CN" dirty="0"/>
              <a:t>Some other esterification reactions are given below.</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914400" y="2209800"/>
            <a:ext cx="6274226" cy="2476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19200" y="228600"/>
            <a:ext cx="6553200" cy="5720080"/>
          </a:xfrm>
          <a:prstGeom prst="rect">
            <a:avLst/>
          </a:prstGeom>
        </p:spPr>
      </p:pic>
      <p:pic>
        <p:nvPicPr>
          <p:cNvPr id="5" name="图片 4"/>
          <p:cNvPicPr>
            <a:picLocks noChangeAspect="1"/>
          </p:cNvPicPr>
          <p:nvPr/>
        </p:nvPicPr>
        <p:blipFill>
          <a:blip r:embed="rId4"/>
          <a:srcRect b="65705"/>
          <a:stretch>
            <a:fillRect/>
          </a:stretch>
        </p:blipFill>
        <p:spPr>
          <a:xfrm>
            <a:off x="1828800" y="6019800"/>
            <a:ext cx="4979035" cy="264160"/>
          </a:xfrm>
          <a:prstGeom prst="rect">
            <a:avLst/>
          </a:prstGeom>
        </p:spPr>
      </p:pic>
      <p:pic>
        <p:nvPicPr>
          <p:cNvPr id="6" name="图片 5"/>
          <p:cNvPicPr>
            <a:picLocks noChangeAspect="1"/>
          </p:cNvPicPr>
          <p:nvPr>
            <p:custDataLst>
              <p:tags r:id="rId1"/>
            </p:custDataLst>
          </p:nvPr>
        </p:nvPicPr>
        <p:blipFill>
          <a:blip r:embed="rId4"/>
          <a:srcRect l="5790" t="66529"/>
          <a:stretch>
            <a:fillRect/>
          </a:stretch>
        </p:blipFill>
        <p:spPr>
          <a:xfrm>
            <a:off x="2117090" y="6283960"/>
            <a:ext cx="4690745" cy="2578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09600" y="609600"/>
            <a:ext cx="8153400" cy="207645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338" y="152400"/>
            <a:ext cx="8145662" cy="762000"/>
          </a:xfrm>
        </p:spPr>
        <p:txBody>
          <a:bodyPr>
            <a:normAutofit/>
          </a:bodyPr>
          <a:lstStyle/>
          <a:p>
            <a:r>
              <a:rPr lang="en-GB" altLang="zh-CN" sz="3200" b="1" dirty="0">
                <a:solidFill>
                  <a:srgbClr val="C00000"/>
                </a:solidFill>
              </a:rPr>
              <a:t>Condensation polymers</a:t>
            </a:r>
          </a:p>
        </p:txBody>
      </p:sp>
      <p:sp>
        <p:nvSpPr>
          <p:cNvPr id="3" name="内容占位符 2"/>
          <p:cNvSpPr>
            <a:spLocks noGrp="1"/>
          </p:cNvSpPr>
          <p:nvPr>
            <p:ph idx="1"/>
          </p:nvPr>
        </p:nvSpPr>
        <p:spPr>
          <a:xfrm>
            <a:off x="685800" y="838200"/>
            <a:ext cx="8153400" cy="5943600"/>
          </a:xfrm>
        </p:spPr>
        <p:txBody>
          <a:bodyPr>
            <a:normAutofit/>
          </a:bodyPr>
          <a:lstStyle/>
          <a:p>
            <a:r>
              <a:rPr lang="en-US" altLang="zh-CN" dirty="0"/>
              <a:t>Condensation polymers, which include nylon and cellulose, are produced in a reaction between monomers that have reactive functional groups on either end.</a:t>
            </a:r>
          </a:p>
          <a:p>
            <a:r>
              <a:rPr lang="en-US" altLang="zh-CN" dirty="0"/>
              <a:t>For every bond formed between two monomers, a small molecule is released (for instance, water or HCl).</a:t>
            </a:r>
          </a:p>
          <a:p>
            <a:r>
              <a:rPr lang="en-US" altLang="zh-CN" dirty="0"/>
              <a:t>The reactions used to make condensation polymers are similar to esterification: two functional groups react to form a linkage, and a small molecule is released.</a:t>
            </a:r>
          </a:p>
          <a:p>
            <a:r>
              <a:rPr lang="en-US" altLang="zh-CN" dirty="0"/>
              <a:t>However, in polymerization, the reacting monomers have two reactive functional groups, one at each end of the molecule, which allows a polymer chain to form. We will look at two examples of how this can happen.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5980" y="457200"/>
            <a:ext cx="7429500" cy="998855"/>
          </a:xfrm>
        </p:spPr>
        <p:txBody>
          <a:bodyPr/>
          <a:lstStyle/>
          <a:p>
            <a:r>
              <a:rPr lang="en-US" altLang="zh-CN" sz="2800" b="1">
                <a:solidFill>
                  <a:srgbClr val="C00000"/>
                </a:solidFill>
              </a:rPr>
              <a:t>Condensation between two different monomers</a:t>
            </a:r>
          </a:p>
        </p:txBody>
      </p:sp>
      <p:sp>
        <p:nvSpPr>
          <p:cNvPr id="3" name="内容占位符 2"/>
          <p:cNvSpPr>
            <a:spLocks noGrp="1"/>
          </p:cNvSpPr>
          <p:nvPr>
            <p:ph idx="1"/>
          </p:nvPr>
        </p:nvSpPr>
        <p:spPr>
          <a:xfrm>
            <a:off x="736600" y="1379855"/>
            <a:ext cx="7800340" cy="5111750"/>
          </a:xfrm>
        </p:spPr>
        <p:txBody>
          <a:bodyPr>
            <a:normAutofit/>
          </a:bodyPr>
          <a:lstStyle/>
          <a:p>
            <a:r>
              <a:rPr lang="zh-CN" altLang="en-US"/>
              <a:t>One monomer with the same functional group at either end can react with</a:t>
            </a:r>
            <a:r>
              <a:rPr lang="en-US" altLang="zh-CN"/>
              <a:t> </a:t>
            </a:r>
            <a:r>
              <a:rPr lang="zh-CN" altLang="en-US"/>
              <a:t>another monomer with a di</a:t>
            </a:r>
            <a:r>
              <a:rPr lang="en-US" altLang="zh-CN"/>
              <a:t>ff</a:t>
            </a:r>
            <a:r>
              <a:rPr lang="zh-CN" altLang="en-US"/>
              <a:t>erent functional group at either end. </a:t>
            </a:r>
          </a:p>
          <a:p>
            <a:r>
              <a:rPr lang="zh-CN" altLang="en-US"/>
              <a:t>This creates</a:t>
            </a:r>
            <a:r>
              <a:rPr lang="en-US" altLang="zh-CN"/>
              <a:t> </a:t>
            </a:r>
            <a:r>
              <a:rPr lang="zh-CN" altLang="en-US"/>
              <a:t>a polymer of alternating monomer structure: for example, if monomer A reacts</a:t>
            </a:r>
            <a:r>
              <a:rPr lang="en-US" altLang="zh-CN"/>
              <a:t> </a:t>
            </a:r>
            <a:r>
              <a:rPr lang="zh-CN" altLang="en-US"/>
              <a:t>with monomer B, a polymer with the pattern ABABABAB is formed. </a:t>
            </a:r>
          </a:p>
          <a:p>
            <a:r>
              <a:rPr lang="zh-CN" altLang="en-US"/>
              <a:t>The general</a:t>
            </a:r>
            <a:r>
              <a:rPr lang="en-US" altLang="zh-CN"/>
              <a:t> </a:t>
            </a:r>
            <a:r>
              <a:rPr lang="zh-CN" altLang="en-US"/>
              <a:t>reaction between a dicarboxylic acid monomer and difunctional alcohol (diol) monomer to form an ester linkage is shown </a:t>
            </a:r>
            <a:r>
              <a:rPr lang="en-US" altLang="zh-CN"/>
              <a:t>below</a:t>
            </a:r>
            <a:r>
              <a:rPr lang="zh-CN" altLang="en-US"/>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27355" y="457200"/>
            <a:ext cx="7861300" cy="2851150"/>
          </a:xfrm>
          <a:prstGeom prst="rect">
            <a:avLst/>
          </a:prstGeom>
        </p:spPr>
      </p:pic>
      <p:pic>
        <p:nvPicPr>
          <p:cNvPr id="3" name="图片 2"/>
          <p:cNvPicPr>
            <a:picLocks noChangeAspect="1"/>
          </p:cNvPicPr>
          <p:nvPr/>
        </p:nvPicPr>
        <p:blipFill>
          <a:blip r:embed="rId3"/>
          <a:stretch>
            <a:fillRect/>
          </a:stretch>
        </p:blipFill>
        <p:spPr>
          <a:xfrm>
            <a:off x="427355" y="3505200"/>
            <a:ext cx="7861300" cy="238125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838200"/>
            <a:ext cx="8153400" cy="5943600"/>
          </a:xfrm>
        </p:spPr>
        <p:txBody>
          <a:bodyPr>
            <a:normAutofit/>
          </a:bodyPr>
          <a:lstStyle/>
          <a:p>
            <a:r>
              <a:rPr lang="en-US" altLang="zh-CN" dirty="0"/>
              <a:t>The product molecule has two reactive ends that can subsequently react with more monomers. </a:t>
            </a:r>
          </a:p>
          <a:p>
            <a:r>
              <a:rPr lang="en-US" altLang="zh-CN" dirty="0"/>
              <a:t>This forms a long polymer chain with an alternating pattern based on each monomer structure, with each monomer joined by an </a:t>
            </a:r>
            <a:r>
              <a:rPr lang="en-US" altLang="zh-CN" b="1" dirty="0">
                <a:solidFill>
                  <a:srgbClr val="C00000"/>
                </a:solidFill>
              </a:rPr>
              <a:t>ester linkage</a:t>
            </a:r>
            <a:r>
              <a:rPr lang="en-US" altLang="zh-CN" dirty="0"/>
              <a:t>. </a:t>
            </a:r>
          </a:p>
          <a:p>
            <a:r>
              <a:rPr lang="en-US" altLang="zh-CN" dirty="0"/>
              <a:t>The resulting polymer product is called a </a:t>
            </a:r>
            <a:r>
              <a:rPr lang="en-US" altLang="zh-CN" b="1" dirty="0">
                <a:solidFill>
                  <a:srgbClr val="C00000"/>
                </a:solidFill>
              </a:rPr>
              <a:t>polyester</a:t>
            </a:r>
            <a:r>
              <a:rPr lang="en-US" altLang="zh-CN" dirty="0"/>
              <a:t>.</a:t>
            </a: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838200"/>
            <a:ext cx="8153400" cy="5943600"/>
          </a:xfrm>
        </p:spPr>
        <p:txBody>
          <a:bodyPr>
            <a:normAutofit/>
          </a:bodyPr>
          <a:lstStyle/>
          <a:p>
            <a:r>
              <a:rPr lang="en-US" altLang="zh-CN" dirty="0">
                <a:sym typeface="+mn-ea"/>
              </a:rPr>
              <a:t>The polymer nylon-6,6 is produced in the condensation reaction between hexanedioic acid and hexane-1,6-diamine . The product is known as a </a:t>
            </a:r>
            <a:r>
              <a:rPr lang="en-US" altLang="zh-CN" b="1" dirty="0">
                <a:solidFill>
                  <a:srgbClr val="C00000"/>
                </a:solidFill>
                <a:effectLst/>
                <a:sym typeface="+mn-ea"/>
              </a:rPr>
              <a:t>polyamide</a:t>
            </a:r>
            <a:r>
              <a:rPr lang="en-US" altLang="zh-CN" dirty="0">
                <a:sym typeface="+mn-ea"/>
              </a:rPr>
              <a:t> due to the multiple </a:t>
            </a:r>
            <a:r>
              <a:rPr lang="en-US" altLang="zh-CN" b="1" dirty="0">
                <a:solidFill>
                  <a:srgbClr val="C00000"/>
                </a:solidFill>
                <a:sym typeface="+mn-ea"/>
              </a:rPr>
              <a:t>amide linkages</a:t>
            </a:r>
            <a:r>
              <a:rPr lang="en-US" altLang="zh-CN" dirty="0">
                <a:sym typeface="+mn-ea"/>
              </a:rPr>
              <a:t> formed during the condensation reaction.</a:t>
            </a:r>
            <a:endParaRPr lang="en-US" altLang="zh-CN" dirty="0"/>
          </a:p>
        </p:txBody>
      </p:sp>
      <p:pic>
        <p:nvPicPr>
          <p:cNvPr id="2" name="图片 1"/>
          <p:cNvPicPr>
            <a:picLocks noChangeAspect="1"/>
          </p:cNvPicPr>
          <p:nvPr/>
        </p:nvPicPr>
        <p:blipFill>
          <a:blip r:embed="rId2"/>
          <a:stretch>
            <a:fillRect/>
          </a:stretch>
        </p:blipFill>
        <p:spPr>
          <a:xfrm>
            <a:off x="304800" y="2514600"/>
            <a:ext cx="8524240" cy="2856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338" y="152400"/>
            <a:ext cx="8145662" cy="762000"/>
          </a:xfrm>
        </p:spPr>
        <p:txBody>
          <a:bodyPr>
            <a:normAutofit/>
          </a:bodyPr>
          <a:lstStyle/>
          <a:p>
            <a:r>
              <a:rPr lang="en-GB" altLang="zh-CN" sz="3200" b="1" dirty="0">
                <a:solidFill>
                  <a:srgbClr val="C00000"/>
                </a:solidFill>
              </a:rPr>
              <a:t>Condensation of the same monomer</a:t>
            </a:r>
          </a:p>
        </p:txBody>
      </p:sp>
      <p:sp>
        <p:nvSpPr>
          <p:cNvPr id="3" name="内容占位符 2"/>
          <p:cNvSpPr>
            <a:spLocks noGrp="1"/>
          </p:cNvSpPr>
          <p:nvPr>
            <p:ph idx="1"/>
          </p:nvPr>
        </p:nvSpPr>
        <p:spPr>
          <a:xfrm>
            <a:off x="685800" y="838200"/>
            <a:ext cx="8153400" cy="5943600"/>
          </a:xfrm>
        </p:spPr>
        <p:txBody>
          <a:bodyPr>
            <a:normAutofit/>
          </a:bodyPr>
          <a:lstStyle/>
          <a:p>
            <a:r>
              <a:rPr lang="en-US" altLang="zh-CN" dirty="0"/>
              <a:t>If there is </a:t>
            </a:r>
            <a:r>
              <a:rPr lang="en-US" altLang="zh-CN" b="1" dirty="0">
                <a:solidFill>
                  <a:srgbClr val="C00000"/>
                </a:solidFill>
              </a:rPr>
              <a:t>a different functional group on each end of a monomer which can undergo condensation reaction with each other</a:t>
            </a:r>
            <a:r>
              <a:rPr lang="en-US" altLang="zh-CN" dirty="0"/>
              <a:t>, then it can </a:t>
            </a:r>
            <a:r>
              <a:rPr lang="en-US" altLang="zh-CN" b="1" dirty="0">
                <a:solidFill>
                  <a:srgbClr val="C00000"/>
                </a:solidFill>
              </a:rPr>
              <a:t>polymerize with itself by condensation</a:t>
            </a:r>
            <a:r>
              <a:rPr lang="en-US" altLang="zh-CN" dirty="0"/>
              <a:t>. </a:t>
            </a:r>
          </a:p>
          <a:p>
            <a:r>
              <a:rPr lang="en-US" altLang="zh-CN" dirty="0"/>
              <a:t>For example, 3-hydroxypentanoic acid (CH</a:t>
            </a:r>
            <a:r>
              <a:rPr lang="en-US" altLang="zh-CN" baseline="-25000" dirty="0"/>
              <a:t>3</a:t>
            </a:r>
            <a:r>
              <a:rPr lang="en-US" altLang="zh-CN" dirty="0"/>
              <a:t>CH</a:t>
            </a:r>
            <a:r>
              <a:rPr lang="en-US" altLang="zh-CN" baseline="-25000" dirty="0"/>
              <a:t>2</a:t>
            </a:r>
            <a:r>
              <a:rPr lang="en-US" altLang="zh-CN" dirty="0"/>
              <a:t>CH(OH)CH</a:t>
            </a:r>
            <a:r>
              <a:rPr lang="en-US" altLang="zh-CN" baseline="-25000" dirty="0"/>
              <a:t>2</a:t>
            </a:r>
            <a:r>
              <a:rPr lang="en-US" altLang="zh-CN" dirty="0"/>
              <a:t>COOH) contains both a hydroxyl group and a carboxyl group. </a:t>
            </a:r>
          </a:p>
          <a:p>
            <a:r>
              <a:rPr lang="en-US" altLang="zh-CN" dirty="0"/>
              <a:t>Multiple monomers of 3-hydroxypentanoic acid can react with one another to form polymer.</a:t>
            </a: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838200"/>
            <a:ext cx="8153400" cy="5943600"/>
          </a:xfrm>
        </p:spPr>
        <p:txBody>
          <a:bodyPr>
            <a:normAutofit/>
          </a:bodyPr>
          <a:lstStyle/>
          <a:p>
            <a:r>
              <a:rPr lang="en-US" altLang="zh-CN" dirty="0"/>
              <a:t>Proteins are biopolymers that play a central role in metabolic processes, transport and sensory functions, structural integrity, and virtually all other molecular aspects of life. </a:t>
            </a:r>
          </a:p>
          <a:p>
            <a:r>
              <a:rPr lang="en-US" altLang="zh-CN" dirty="0"/>
              <a:t>Proteins are polypeptides, which are polymers made up of monomers called 2-amino acids. </a:t>
            </a:r>
          </a:p>
          <a:p>
            <a:r>
              <a:rPr lang="en-US" altLang="zh-CN" dirty="0"/>
              <a:t>There are 20 types of 2-amino acids used by living organisms as building blocks of proteins. </a:t>
            </a:r>
          </a:p>
          <a:p>
            <a:r>
              <a:rPr lang="en-US" altLang="zh-CN" dirty="0"/>
              <a:t>2-amino acids have an –NH</a:t>
            </a:r>
            <a:r>
              <a:rPr lang="en-US" altLang="zh-CN" baseline="-25000" dirty="0"/>
              <a:t>2</a:t>
            </a:r>
            <a:r>
              <a:rPr lang="en-US" altLang="zh-CN" dirty="0"/>
              <a:t> group and a –COOH group, so they can form </a:t>
            </a:r>
            <a:r>
              <a:rPr lang="en-US" altLang="zh-CN" b="1" dirty="0">
                <a:solidFill>
                  <a:srgbClr val="C00000"/>
                </a:solidFill>
              </a:rPr>
              <a:t>amide linkages</a:t>
            </a:r>
            <a:r>
              <a:rPr lang="en-US" altLang="zh-CN" dirty="0"/>
              <a:t> with each other through </a:t>
            </a:r>
            <a:r>
              <a:rPr lang="en-US" altLang="zh-CN" b="1" dirty="0">
                <a:solidFill>
                  <a:srgbClr val="C00000"/>
                </a:solidFill>
              </a:rPr>
              <a:t>condensation polymerization</a:t>
            </a:r>
            <a:r>
              <a:rPr lang="en-US" altLang="zh-CN" dirty="0"/>
              <a:t>. </a:t>
            </a:r>
          </a:p>
          <a:p>
            <a:r>
              <a:rPr lang="en-US" altLang="zh-CN" dirty="0"/>
              <a:t>In a polypeptide, the amide link is also known as a </a:t>
            </a:r>
            <a:r>
              <a:rPr lang="en-US" altLang="zh-CN" b="1" dirty="0">
                <a:solidFill>
                  <a:srgbClr val="C00000"/>
                </a:solidFill>
              </a:rPr>
              <a:t>peptide bond</a:t>
            </a: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0600" y="228600"/>
            <a:ext cx="6108700" cy="422275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57200" y="457200"/>
            <a:ext cx="8204200" cy="2146300"/>
          </a:xfrm>
          <a:prstGeom prst="rect">
            <a:avLst/>
          </a:prstGeom>
        </p:spPr>
      </p:pic>
      <p:pic>
        <p:nvPicPr>
          <p:cNvPr id="5" name="图片 4"/>
          <p:cNvPicPr>
            <a:picLocks noChangeAspect="1"/>
          </p:cNvPicPr>
          <p:nvPr/>
        </p:nvPicPr>
        <p:blipFill>
          <a:blip r:embed="rId3"/>
          <a:stretch>
            <a:fillRect/>
          </a:stretch>
        </p:blipFill>
        <p:spPr>
          <a:xfrm>
            <a:off x="685800" y="2895600"/>
            <a:ext cx="7695565" cy="225869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828800" y="228600"/>
            <a:ext cx="5720715" cy="1163320"/>
          </a:xfrm>
          <a:prstGeom prst="rect">
            <a:avLst/>
          </a:prstGeom>
        </p:spPr>
      </p:pic>
      <p:pic>
        <p:nvPicPr>
          <p:cNvPr id="2" name="图片 1"/>
          <p:cNvPicPr>
            <a:picLocks noChangeAspect="1"/>
          </p:cNvPicPr>
          <p:nvPr/>
        </p:nvPicPr>
        <p:blipFill>
          <a:blip r:embed="rId3"/>
          <a:stretch>
            <a:fillRect/>
          </a:stretch>
        </p:blipFill>
        <p:spPr>
          <a:xfrm>
            <a:off x="2057400" y="1371600"/>
            <a:ext cx="4624070" cy="54590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685800"/>
          </a:xfrm>
        </p:spPr>
        <p:txBody>
          <a:bodyPr>
            <a:normAutofit/>
          </a:bodyPr>
          <a:lstStyle/>
          <a:p>
            <a:r>
              <a:rPr lang="en-US" altLang="zh-CN" sz="3200" b="1" dirty="0">
                <a:solidFill>
                  <a:srgbClr val="C00000"/>
                </a:solidFill>
              </a:rPr>
              <a:t>Alkane</a:t>
            </a:r>
            <a:endParaRPr lang="zh-CN" altLang="en-US" sz="3200" b="1" dirty="0">
              <a:solidFill>
                <a:srgbClr val="C00000"/>
              </a:solidFill>
            </a:endParaRPr>
          </a:p>
        </p:txBody>
      </p:sp>
      <p:sp>
        <p:nvSpPr>
          <p:cNvPr id="3" name="内容占位符 2"/>
          <p:cNvSpPr>
            <a:spLocks noGrp="1"/>
          </p:cNvSpPr>
          <p:nvPr>
            <p:ph idx="1"/>
          </p:nvPr>
        </p:nvSpPr>
        <p:spPr>
          <a:xfrm>
            <a:off x="545150" y="1062789"/>
            <a:ext cx="8298061" cy="5638800"/>
          </a:xfrm>
        </p:spPr>
        <p:txBody>
          <a:bodyPr>
            <a:normAutofit/>
          </a:bodyPr>
          <a:lstStyle/>
          <a:p>
            <a:r>
              <a:rPr lang="en-US" altLang="zh-CN" dirty="0"/>
              <a:t>Alkanes are saturated hydrocarbons with general formula of C</a:t>
            </a:r>
            <a:r>
              <a:rPr lang="en-US" altLang="zh-CN" baseline="-25000" dirty="0"/>
              <a:t>n</a:t>
            </a:r>
            <a:r>
              <a:rPr lang="en-US" altLang="zh-CN" dirty="0"/>
              <a:t>H</a:t>
            </a:r>
            <a:r>
              <a:rPr lang="en-US" altLang="zh-CN" baseline="-25000" dirty="0"/>
              <a:t>2n+2</a:t>
            </a:r>
            <a:r>
              <a:rPr lang="en-US" altLang="zh-CN" dirty="0"/>
              <a:t>.</a:t>
            </a:r>
          </a:p>
          <a:p>
            <a:r>
              <a:rPr lang="en-US" altLang="zh-CN" dirty="0"/>
              <a:t>Alkanes are saturated because they contain only carbon–carbon single bonds.</a:t>
            </a:r>
          </a:p>
          <a:p>
            <a:r>
              <a:rPr lang="en-US" altLang="zh-CN" dirty="0"/>
              <a:t>Alkanes contain only C –– C and C –– H bonds, which are both strong bonds: C –– C = 348 kJ mol</a:t>
            </a:r>
            <a:r>
              <a:rPr lang="en-US" altLang="zh-CN" baseline="30000" dirty="0"/>
              <a:t>–1</a:t>
            </a:r>
            <a:r>
              <a:rPr lang="en-US" altLang="zh-CN" dirty="0"/>
              <a:t> and C –– H = 412 kJ mol</a:t>
            </a:r>
            <a:r>
              <a:rPr lang="en-US" altLang="zh-CN" baseline="30000" dirty="0"/>
              <a:t>–1</a:t>
            </a:r>
            <a:r>
              <a:rPr lang="en-US" altLang="zh-CN" dirty="0"/>
              <a:t>. </a:t>
            </a:r>
          </a:p>
          <a:p>
            <a:r>
              <a:rPr lang="en-US" altLang="zh-CN" dirty="0"/>
              <a:t>So these molecules only react in the presence of a strong source of energy, strong enough to break these bonds. </a:t>
            </a:r>
          </a:p>
          <a:p>
            <a:r>
              <a:rPr lang="en-US" altLang="zh-CN" dirty="0"/>
              <a:t>As a result, alkanes are stable under most conditions and can be stored, transported, and even compressed safely, which is one of the reasons why they are such useful compounds.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3400" y="762000"/>
            <a:ext cx="7258685" cy="351917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81000"/>
            <a:ext cx="7702550" cy="991870"/>
          </a:xfrm>
        </p:spPr>
        <p:txBody>
          <a:bodyPr>
            <a:normAutofit fontScale="90000"/>
          </a:bodyPr>
          <a:lstStyle/>
          <a:p>
            <a:r>
              <a:rPr lang="en-US" altLang="zh-CN" sz="4000" b="1" dirty="0">
                <a:solidFill>
                  <a:srgbClr val="C00000"/>
                </a:solidFill>
              </a:rPr>
              <a:t>14.6 Oxidation of organic compounds</a:t>
            </a:r>
          </a:p>
        </p:txBody>
      </p:sp>
      <p:pic>
        <p:nvPicPr>
          <p:cNvPr id="3" name="图片 2"/>
          <p:cNvPicPr>
            <a:picLocks noChangeAspect="1"/>
          </p:cNvPicPr>
          <p:nvPr/>
        </p:nvPicPr>
        <p:blipFill>
          <a:blip r:embed="rId2"/>
          <a:stretch>
            <a:fillRect/>
          </a:stretch>
        </p:blipFill>
        <p:spPr>
          <a:xfrm>
            <a:off x="457200" y="1676400"/>
            <a:ext cx="8194675" cy="319087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338" y="152400"/>
            <a:ext cx="8145662" cy="762000"/>
          </a:xfrm>
        </p:spPr>
        <p:txBody>
          <a:bodyPr>
            <a:normAutofit/>
          </a:bodyPr>
          <a:lstStyle/>
          <a:p>
            <a:r>
              <a:rPr lang="en-GB" altLang="zh-CN" sz="3200" b="1" dirty="0">
                <a:solidFill>
                  <a:srgbClr val="C00000"/>
                </a:solidFill>
              </a:rPr>
              <a:t>Oxidation of alcohols</a:t>
            </a:r>
            <a:endParaRPr lang="zh-CN" altLang="en-US" sz="3200" b="1" dirty="0">
              <a:solidFill>
                <a:srgbClr val="C00000"/>
              </a:solidFill>
            </a:endParaRPr>
          </a:p>
        </p:txBody>
      </p:sp>
      <p:sp>
        <p:nvSpPr>
          <p:cNvPr id="3" name="内容占位符 2"/>
          <p:cNvSpPr>
            <a:spLocks noGrp="1"/>
          </p:cNvSpPr>
          <p:nvPr>
            <p:ph idx="1"/>
          </p:nvPr>
        </p:nvSpPr>
        <p:spPr>
          <a:xfrm>
            <a:off x="685800" y="838200"/>
            <a:ext cx="8153400" cy="5943600"/>
          </a:xfrm>
        </p:spPr>
        <p:txBody>
          <a:bodyPr>
            <a:normAutofit/>
          </a:bodyPr>
          <a:lstStyle/>
          <a:p>
            <a:r>
              <a:rPr lang="en-US" altLang="zh-CN" dirty="0"/>
              <a:t>Combustion involves the </a:t>
            </a:r>
            <a:r>
              <a:rPr lang="en-US" altLang="zh-CN" b="1" dirty="0">
                <a:solidFill>
                  <a:srgbClr val="C00000"/>
                </a:solidFill>
              </a:rPr>
              <a:t>complete</a:t>
            </a:r>
            <a:r>
              <a:rPr lang="en-US" altLang="zh-CN" i="1" dirty="0"/>
              <a:t> </a:t>
            </a:r>
            <a:r>
              <a:rPr lang="en-US" altLang="zh-CN" dirty="0"/>
              <a:t>oxidation of the alcohol molecules, but it is also possible for them to react with oxidizing agents which selectively oxidize the carbon atom attached to the –OH group, keeping the carbon skeleton of the molecule unchanged. </a:t>
            </a:r>
          </a:p>
          <a:p>
            <a:r>
              <a:rPr lang="en-US" altLang="zh-CN" dirty="0"/>
              <a:t>In this way, alcohols can be oxidized into other important organic compounds.</a:t>
            </a:r>
          </a:p>
          <a:p>
            <a:r>
              <a:rPr lang="en-US" altLang="zh-CN" dirty="0"/>
              <a:t>The products of these reactions are determined by whether the alcohol is primary, secondary, or tertiary.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338" y="152400"/>
            <a:ext cx="8145662" cy="762000"/>
          </a:xfrm>
        </p:spPr>
        <p:txBody>
          <a:bodyPr>
            <a:normAutofit/>
          </a:bodyPr>
          <a:lstStyle/>
          <a:p>
            <a:r>
              <a:rPr lang="en-GB" altLang="zh-CN" sz="3200" b="1" dirty="0">
                <a:solidFill>
                  <a:srgbClr val="C00000"/>
                </a:solidFill>
              </a:rPr>
              <a:t>Oxidation of alcohols</a:t>
            </a:r>
            <a:endParaRPr lang="zh-CN" altLang="en-US" sz="3200" b="1" dirty="0">
              <a:solidFill>
                <a:srgbClr val="C00000"/>
              </a:solidFill>
            </a:endParaRPr>
          </a:p>
        </p:txBody>
      </p:sp>
      <p:sp>
        <p:nvSpPr>
          <p:cNvPr id="3" name="内容占位符 2"/>
          <p:cNvSpPr>
            <a:spLocks noGrp="1"/>
          </p:cNvSpPr>
          <p:nvPr>
            <p:ph idx="1"/>
          </p:nvPr>
        </p:nvSpPr>
        <p:spPr>
          <a:xfrm>
            <a:off x="685800" y="838200"/>
            <a:ext cx="8153400" cy="5943600"/>
          </a:xfrm>
        </p:spPr>
        <p:txBody>
          <a:bodyPr>
            <a:normAutofit fontScale="97500" lnSpcReduction="10000"/>
          </a:bodyPr>
          <a:lstStyle/>
          <a:p>
            <a:r>
              <a:rPr lang="en-US" altLang="zh-CN" dirty="0"/>
              <a:t>Various oxidizing agents can be used for these reactions, one of which used in the laboratory process is </a:t>
            </a:r>
            <a:r>
              <a:rPr lang="en-US" altLang="zh-CN" b="1" dirty="0">
                <a:solidFill>
                  <a:srgbClr val="C00000"/>
                </a:solidFill>
              </a:rPr>
              <a:t>acidified potassium dichromate (K</a:t>
            </a:r>
            <a:r>
              <a:rPr lang="en-US" altLang="zh-CN" b="1" baseline="-25000" dirty="0">
                <a:solidFill>
                  <a:srgbClr val="C00000"/>
                </a:solidFill>
              </a:rPr>
              <a:t>2</a:t>
            </a:r>
            <a:r>
              <a:rPr lang="en-US" altLang="zh-CN" b="1" dirty="0">
                <a:solidFill>
                  <a:srgbClr val="C00000"/>
                </a:solidFill>
              </a:rPr>
              <a:t>Cr</a:t>
            </a:r>
            <a:r>
              <a:rPr lang="en-US" altLang="zh-CN" b="1" baseline="-25000" dirty="0">
                <a:solidFill>
                  <a:srgbClr val="C00000"/>
                </a:solidFill>
              </a:rPr>
              <a:t>2</a:t>
            </a:r>
            <a:r>
              <a:rPr lang="en-US" altLang="zh-CN" b="1" dirty="0">
                <a:solidFill>
                  <a:srgbClr val="C00000"/>
                </a:solidFill>
              </a:rPr>
              <a:t>O</a:t>
            </a:r>
            <a:r>
              <a:rPr lang="en-US" altLang="zh-CN" b="1" baseline="-25000" dirty="0">
                <a:solidFill>
                  <a:srgbClr val="C00000"/>
                </a:solidFill>
              </a:rPr>
              <a:t>7</a:t>
            </a:r>
            <a:r>
              <a:rPr lang="en-US" altLang="zh-CN" b="1" dirty="0">
                <a:solidFill>
                  <a:srgbClr val="C00000"/>
                </a:solidFill>
              </a:rPr>
              <a:t> / H</a:t>
            </a:r>
            <a:r>
              <a:rPr lang="en-US" altLang="zh-CN" b="1" baseline="30000" dirty="0">
                <a:solidFill>
                  <a:srgbClr val="C00000"/>
                </a:solidFill>
              </a:rPr>
              <a:t>+</a:t>
            </a:r>
            <a:r>
              <a:rPr lang="en-US" altLang="zh-CN" b="1" dirty="0">
                <a:solidFill>
                  <a:srgbClr val="C00000"/>
                </a:solidFill>
              </a:rPr>
              <a:t>) / acidified potassium permanganate</a:t>
            </a:r>
            <a:r>
              <a:rPr lang="en-US" altLang="zh-CN" dirty="0"/>
              <a:t>. </a:t>
            </a:r>
          </a:p>
          <a:p>
            <a:r>
              <a:rPr lang="en-US" altLang="zh-CN" dirty="0"/>
              <a:t>Potassium dichromate is a </a:t>
            </a:r>
            <a:r>
              <a:rPr lang="en-US" altLang="zh-CN" b="1" dirty="0">
                <a:solidFill>
                  <a:schemeClr val="accent2"/>
                </a:solidFill>
              </a:rPr>
              <a:t>bright orange </a:t>
            </a:r>
            <a:r>
              <a:rPr lang="en-US" altLang="zh-CN" dirty="0"/>
              <a:t>solution owing to the presence of </a:t>
            </a:r>
            <a:r>
              <a:rPr lang="en-US" altLang="zh-CN" b="1" dirty="0">
                <a:solidFill>
                  <a:schemeClr val="accent2"/>
                </a:solidFill>
              </a:rPr>
              <a:t>Cr</a:t>
            </a:r>
            <a:r>
              <a:rPr lang="en-US" altLang="zh-CN" b="1" baseline="-25000" dirty="0">
                <a:solidFill>
                  <a:schemeClr val="accent2"/>
                </a:solidFill>
              </a:rPr>
              <a:t>2</a:t>
            </a:r>
            <a:r>
              <a:rPr lang="en-US" altLang="zh-CN" b="1" dirty="0">
                <a:solidFill>
                  <a:schemeClr val="accent2"/>
                </a:solidFill>
              </a:rPr>
              <a:t>O</a:t>
            </a:r>
            <a:r>
              <a:rPr lang="en-US" altLang="zh-CN" b="1" baseline="-25000" dirty="0">
                <a:solidFill>
                  <a:schemeClr val="accent2"/>
                </a:solidFill>
              </a:rPr>
              <a:t>7</a:t>
            </a:r>
            <a:r>
              <a:rPr lang="en-US" altLang="zh-CN" b="1" baseline="30000" dirty="0">
                <a:solidFill>
                  <a:schemeClr val="accent2"/>
                </a:solidFill>
              </a:rPr>
              <a:t>2-</a:t>
            </a:r>
            <a:r>
              <a:rPr lang="en-US" altLang="zh-CN" dirty="0"/>
              <a:t>, which is reduced to </a:t>
            </a:r>
            <a:r>
              <a:rPr lang="en-US" altLang="zh-CN" b="1" dirty="0">
                <a:solidFill>
                  <a:schemeClr val="accent1">
                    <a:lumMod val="50000"/>
                  </a:schemeClr>
                </a:solidFill>
              </a:rPr>
              <a:t>green Cr(III) (Cr</a:t>
            </a:r>
            <a:r>
              <a:rPr lang="en-US" altLang="zh-CN" b="1" baseline="30000" dirty="0">
                <a:solidFill>
                  <a:schemeClr val="accent1">
                    <a:lumMod val="50000"/>
                  </a:schemeClr>
                </a:solidFill>
              </a:rPr>
              <a:t>3+</a:t>
            </a:r>
            <a:r>
              <a:rPr lang="en-US" altLang="zh-CN" b="1" dirty="0">
                <a:solidFill>
                  <a:schemeClr val="accent1">
                    <a:lumMod val="50000"/>
                  </a:schemeClr>
                </a:solidFill>
              </a:rPr>
              <a:t>) </a:t>
            </a:r>
            <a:r>
              <a:rPr lang="en-US" altLang="zh-CN" dirty="0"/>
              <a:t>as the alcohol is oxidized </a:t>
            </a:r>
            <a:r>
              <a:rPr lang="en-US" altLang="zh-CN" b="1" dirty="0">
                <a:solidFill>
                  <a:srgbClr val="C00000"/>
                </a:solidFill>
              </a:rPr>
              <a:t>on heating</a:t>
            </a:r>
            <a:r>
              <a:rPr lang="en-US" altLang="zh-CN" dirty="0"/>
              <a:t>. </a:t>
            </a:r>
          </a:p>
          <a:p>
            <a:r>
              <a:rPr lang="en-US" altLang="zh-CN" dirty="0"/>
              <a:t>Potassium permanganate is a </a:t>
            </a:r>
            <a:r>
              <a:rPr lang="en-US" altLang="zh-CN" b="1" dirty="0">
                <a:gradFill>
                  <a:gsLst>
                    <a:gs pos="0">
                      <a:srgbClr val="7B32B2"/>
                    </a:gs>
                    <a:gs pos="100000">
                      <a:srgbClr val="401A5D"/>
                    </a:gs>
                  </a:gsLst>
                  <a:lin scaled="0"/>
                </a:gradFill>
              </a:rPr>
              <a:t>purple</a:t>
            </a:r>
            <a:r>
              <a:rPr lang="en-US" altLang="zh-CN" dirty="0"/>
              <a:t> solution because of the MnO</a:t>
            </a:r>
            <a:r>
              <a:rPr lang="en-US" altLang="zh-CN" baseline="-25000" dirty="0"/>
              <a:t>4</a:t>
            </a:r>
            <a:r>
              <a:rPr lang="en-US" altLang="zh-CN" baseline="30000" dirty="0"/>
              <a:t>-</a:t>
            </a:r>
            <a:r>
              <a:rPr lang="en-US" altLang="zh-CN" dirty="0"/>
              <a:t>, which is reduced to </a:t>
            </a:r>
            <a:r>
              <a:rPr lang="en-US" altLang="zh-CN" b="1" dirty="0">
                <a:solidFill>
                  <a:schemeClr val="accent3">
                    <a:lumMod val="40000"/>
                    <a:lumOff val="60000"/>
                  </a:schemeClr>
                </a:solidFill>
              </a:rPr>
              <a:t>pale pink or</a:t>
            </a:r>
            <a:r>
              <a:rPr lang="en-US" altLang="zh-CN" dirty="0"/>
              <a:t> </a:t>
            </a:r>
            <a:r>
              <a:rPr lang="en-US" altLang="zh-CN" b="1" dirty="0">
                <a:solidFill>
                  <a:schemeClr val="accent3">
                    <a:lumMod val="40000"/>
                    <a:lumOff val="60000"/>
                  </a:schemeClr>
                </a:solidFill>
              </a:rPr>
              <a:t>colorless Mn(II) (Mn</a:t>
            </a:r>
            <a:r>
              <a:rPr lang="en-US" altLang="zh-CN" b="1" baseline="30000" dirty="0">
                <a:solidFill>
                  <a:schemeClr val="accent3">
                    <a:lumMod val="40000"/>
                    <a:lumOff val="60000"/>
                  </a:schemeClr>
                </a:solidFill>
              </a:rPr>
              <a:t>2+</a:t>
            </a:r>
            <a:r>
              <a:rPr lang="en-US" altLang="zh-CN" b="1" dirty="0">
                <a:solidFill>
                  <a:schemeClr val="accent3">
                    <a:lumMod val="40000"/>
                    <a:lumOff val="60000"/>
                  </a:schemeClr>
                </a:solidFill>
              </a:rPr>
              <a:t>)</a:t>
            </a:r>
            <a:r>
              <a:rPr lang="en-US" altLang="zh-CN" dirty="0"/>
              <a:t> in this reaction on heating.</a:t>
            </a:r>
          </a:p>
          <a:p>
            <a:r>
              <a:rPr lang="en-US" altLang="zh-CN" dirty="0"/>
              <a:t>When writing these reactions it is often easier to show the oxidizing agent simply as ‘</a:t>
            </a:r>
            <a:r>
              <a:rPr lang="en-US" altLang="zh-CN" b="1" dirty="0">
                <a:solidFill>
                  <a:srgbClr val="C00000"/>
                </a:solidFill>
              </a:rPr>
              <a:t>+ [O]</a:t>
            </a:r>
            <a:r>
              <a:rPr lang="en-US" altLang="zh-CN" dirty="0"/>
              <a:t>’, which means whatever oxidant that provides one oxygen atom during the oxidation process. </a:t>
            </a:r>
          </a:p>
          <a:p>
            <a:r>
              <a:rPr lang="en-US" altLang="zh-CN" dirty="0"/>
              <a:t>The oxidation reactions of the different alcohols are </a:t>
            </a:r>
            <a:r>
              <a:rPr lang="en-GB" altLang="zh-CN" dirty="0"/>
              <a:t>as follows.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8338" y="152400"/>
            <a:ext cx="7231262" cy="762000"/>
          </a:xfrm>
        </p:spPr>
        <p:txBody>
          <a:bodyPr>
            <a:normAutofit/>
          </a:bodyPr>
          <a:lstStyle/>
          <a:p>
            <a:r>
              <a:rPr lang="en-GB" altLang="zh-CN" sz="3200" b="1" dirty="0">
                <a:solidFill>
                  <a:srgbClr val="C00000"/>
                </a:solidFill>
              </a:rPr>
              <a:t>Primary alcohols</a:t>
            </a:r>
            <a:endParaRPr lang="zh-CN" altLang="en-US" sz="3200" b="1" dirty="0">
              <a:solidFill>
                <a:srgbClr val="C00000"/>
              </a:solidFill>
            </a:endParaRPr>
          </a:p>
        </p:txBody>
      </p:sp>
      <p:sp>
        <p:nvSpPr>
          <p:cNvPr id="3" name="内容占位符 2"/>
          <p:cNvSpPr>
            <a:spLocks noGrp="1"/>
          </p:cNvSpPr>
          <p:nvPr>
            <p:ph idx="1"/>
          </p:nvPr>
        </p:nvSpPr>
        <p:spPr>
          <a:xfrm>
            <a:off x="685800" y="914400"/>
            <a:ext cx="8069580" cy="5868670"/>
          </a:xfrm>
        </p:spPr>
        <p:txBody>
          <a:bodyPr>
            <a:normAutofit fontScale="92500"/>
          </a:bodyPr>
          <a:lstStyle/>
          <a:p>
            <a:r>
              <a:rPr lang="en-US" altLang="zh-CN" sz="2000" b="1" dirty="0">
                <a:solidFill>
                  <a:srgbClr val="C00000"/>
                </a:solidFill>
              </a:rPr>
              <a:t>Primary alcohols </a:t>
            </a:r>
            <a:r>
              <a:rPr lang="en-US" altLang="zh-CN" sz="2000" dirty="0"/>
              <a:t>are oxidized in a two-step reaction, first forming the </a:t>
            </a:r>
            <a:r>
              <a:rPr lang="en-US" altLang="zh-CN" sz="2000" b="1" dirty="0">
                <a:solidFill>
                  <a:srgbClr val="C00000"/>
                </a:solidFill>
              </a:rPr>
              <a:t>aldehyde</a:t>
            </a:r>
            <a:r>
              <a:rPr lang="en-US" altLang="zh-CN" sz="2000" dirty="0"/>
              <a:t>, which under prolonged conditions is oxidized further to the </a:t>
            </a:r>
            <a:r>
              <a:rPr lang="en-US" altLang="zh-CN" sz="2000" b="1" dirty="0">
                <a:solidFill>
                  <a:srgbClr val="C00000"/>
                </a:solidFill>
              </a:rPr>
              <a:t>carboxylic acid</a:t>
            </a:r>
            <a:r>
              <a:rPr lang="en-US" altLang="zh-CN" sz="2000" dirty="0"/>
              <a:t>. </a:t>
            </a:r>
          </a:p>
          <a:p>
            <a:endParaRPr lang="en-GB" altLang="zh-CN" sz="2000" dirty="0"/>
          </a:p>
          <a:p>
            <a:endParaRPr lang="en-GB" altLang="zh-CN" sz="2000" dirty="0"/>
          </a:p>
          <a:p>
            <a:endParaRPr lang="en-GB" altLang="zh-CN" sz="2000" dirty="0"/>
          </a:p>
          <a:p>
            <a:endParaRPr lang="en-GB" altLang="zh-CN" sz="2000" dirty="0"/>
          </a:p>
          <a:p>
            <a:endParaRPr lang="en-GB" altLang="zh-CN" sz="2000" dirty="0"/>
          </a:p>
          <a:p>
            <a:endParaRPr lang="en-GB" altLang="zh-CN" sz="2000" dirty="0"/>
          </a:p>
          <a:p>
            <a:pPr marL="0" indent="0">
              <a:buNone/>
            </a:pPr>
            <a:endParaRPr lang="en-US" altLang="zh-CN" sz="2000" dirty="0"/>
          </a:p>
          <a:p>
            <a:pPr marL="0" indent="0">
              <a:buNone/>
            </a:pPr>
            <a:r>
              <a:rPr lang="en-US" altLang="zh-CN" sz="2000" dirty="0">
                <a:solidFill>
                  <a:srgbClr val="FF9900"/>
                </a:solidFill>
              </a:rPr>
              <a:t>		</a:t>
            </a:r>
            <a:r>
              <a:rPr lang="en-US" altLang="zh-CN" sz="2000" b="1" dirty="0">
                <a:solidFill>
                  <a:srgbClr val="FF9900"/>
                </a:solidFill>
              </a:rPr>
              <a:t>Cr</a:t>
            </a:r>
            <a:r>
              <a:rPr lang="en-US" altLang="zh-CN" sz="2000" b="1" baseline="-25000" dirty="0">
                <a:solidFill>
                  <a:srgbClr val="FF9900"/>
                </a:solidFill>
              </a:rPr>
              <a:t>2</a:t>
            </a:r>
            <a:r>
              <a:rPr lang="en-US" altLang="zh-CN" sz="2000" b="1" dirty="0">
                <a:solidFill>
                  <a:srgbClr val="FF9900"/>
                </a:solidFill>
              </a:rPr>
              <a:t>O</a:t>
            </a:r>
            <a:r>
              <a:rPr lang="en-US" altLang="zh-CN" sz="2000" b="1" baseline="-25000" dirty="0">
                <a:solidFill>
                  <a:srgbClr val="FF9900"/>
                </a:solidFill>
              </a:rPr>
              <a:t>7</a:t>
            </a:r>
            <a:r>
              <a:rPr lang="en-US" altLang="zh-CN" sz="2000" b="1" baseline="30000" dirty="0">
                <a:solidFill>
                  <a:srgbClr val="FF9900"/>
                </a:solidFill>
              </a:rPr>
              <a:t>2-</a:t>
            </a:r>
            <a:r>
              <a:rPr lang="en-US" altLang="zh-CN" sz="2000" dirty="0"/>
              <a:t> + H</a:t>
            </a:r>
            <a:r>
              <a:rPr lang="en-US" altLang="zh-CN" sz="2000" baseline="30000" dirty="0"/>
              <a:t>+</a:t>
            </a:r>
            <a:r>
              <a:rPr lang="en-US" altLang="zh-CN" sz="2000" dirty="0"/>
              <a:t> </a:t>
            </a:r>
            <a:r>
              <a:rPr lang="zh-CN" altLang="en-US" sz="2000" dirty="0"/>
              <a:t>→ </a:t>
            </a:r>
            <a:r>
              <a:rPr lang="en-US" altLang="zh-CN" sz="2000" b="1" dirty="0">
                <a:solidFill>
                  <a:schemeClr val="accent1">
                    <a:lumMod val="50000"/>
                  </a:schemeClr>
                </a:solidFill>
              </a:rPr>
              <a:t>Cr</a:t>
            </a:r>
            <a:r>
              <a:rPr lang="en-US" altLang="zh-CN" sz="2000" b="1" baseline="30000" dirty="0">
                <a:solidFill>
                  <a:schemeClr val="accent1">
                    <a:lumMod val="50000"/>
                  </a:schemeClr>
                </a:solidFill>
              </a:rPr>
              <a:t>3+</a:t>
            </a:r>
          </a:p>
          <a:p>
            <a:pPr marL="0" indent="0">
              <a:buNone/>
            </a:pPr>
            <a:r>
              <a:rPr lang="en-US" altLang="zh-CN" sz="2000" dirty="0"/>
              <a:t>		</a:t>
            </a:r>
            <a:r>
              <a:rPr lang="en-US" altLang="zh-CN" sz="2000" b="1" dirty="0">
                <a:solidFill>
                  <a:srgbClr val="FF9900"/>
                </a:solidFill>
              </a:rPr>
              <a:t>orange</a:t>
            </a:r>
            <a:r>
              <a:rPr lang="en-US" altLang="zh-CN" sz="2000" dirty="0"/>
              <a:t>		  </a:t>
            </a:r>
            <a:r>
              <a:rPr lang="en-US" altLang="zh-CN" sz="2000" b="1" dirty="0">
                <a:solidFill>
                  <a:schemeClr val="accent1">
                    <a:lumMod val="50000"/>
                  </a:schemeClr>
                </a:solidFill>
              </a:rPr>
              <a:t>green</a:t>
            </a:r>
          </a:p>
          <a:p>
            <a:r>
              <a:rPr lang="en-US" altLang="zh-CN" sz="2000" dirty="0"/>
              <a:t>This is why when we leave a bottle of wine exposed to the air, bacteria slowly oxidize the ethanol to ethanoic acid, giving the smell of vinegar.</a:t>
            </a:r>
          </a:p>
        </p:txBody>
      </p:sp>
      <p:pic>
        <p:nvPicPr>
          <p:cNvPr id="4" name="图片 3"/>
          <p:cNvPicPr>
            <a:picLocks noChangeAspect="1"/>
          </p:cNvPicPr>
          <p:nvPr/>
        </p:nvPicPr>
        <p:blipFill>
          <a:blip r:embed="rId2"/>
          <a:stretch>
            <a:fillRect/>
          </a:stretch>
        </p:blipFill>
        <p:spPr>
          <a:xfrm>
            <a:off x="776605" y="1981200"/>
            <a:ext cx="7452995" cy="2880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914400" y="1219200"/>
            <a:ext cx="6877050" cy="1498600"/>
          </a:xfrm>
          <a:prstGeom prst="rect">
            <a:avLst/>
          </a:prstGeom>
        </p:spPr>
      </p:pic>
      <p:sp>
        <p:nvSpPr>
          <p:cNvPr id="6" name="文本框 5"/>
          <p:cNvSpPr txBox="1"/>
          <p:nvPr/>
        </p:nvSpPr>
        <p:spPr>
          <a:xfrm>
            <a:off x="1467485" y="2967990"/>
            <a:ext cx="5390515" cy="645160"/>
          </a:xfrm>
          <a:prstGeom prst="rect">
            <a:avLst/>
          </a:prstGeom>
          <a:noFill/>
        </p:spPr>
        <p:txBody>
          <a:bodyPr wrap="square" rtlCol="0" anchor="t">
            <a:spAutoFit/>
          </a:bodyPr>
          <a:lstStyle/>
          <a:p>
            <a:r>
              <a:rPr lang="zh-CN" altLang="en-US"/>
              <a:t>The only changes involve the groups highlighted in red – the rest of</a:t>
            </a:r>
            <a:r>
              <a:rPr lang="en-US" altLang="zh-CN"/>
              <a:t> </a:t>
            </a:r>
            <a:r>
              <a:rPr lang="zh-CN" altLang="en-US"/>
              <a:t>the molecule is unchanged.</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4800" y="1676400"/>
            <a:ext cx="8487038" cy="3824200"/>
          </a:xfrm>
          <a:prstGeom prst="rect">
            <a:avLst/>
          </a:prstGeom>
        </p:spPr>
      </p:pic>
      <p:sp>
        <p:nvSpPr>
          <p:cNvPr id="3" name="文本框 2"/>
          <p:cNvSpPr txBox="1"/>
          <p:nvPr/>
        </p:nvSpPr>
        <p:spPr>
          <a:xfrm>
            <a:off x="5632450" y="631190"/>
            <a:ext cx="2124710" cy="368300"/>
          </a:xfrm>
          <a:prstGeom prst="rect">
            <a:avLst/>
          </a:prstGeom>
          <a:noFill/>
        </p:spPr>
        <p:txBody>
          <a:bodyPr wrap="square" rtlCol="0">
            <a:spAutoFit/>
          </a:bodyPr>
          <a:lstStyle/>
          <a:p>
            <a:r>
              <a:rPr lang="en-US" altLang="zh-CN"/>
              <a:t>Not Required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685800"/>
            <a:ext cx="7754539" cy="5943600"/>
          </a:xfrm>
        </p:spPr>
        <p:txBody>
          <a:bodyPr>
            <a:normAutofit/>
          </a:bodyPr>
          <a:lstStyle/>
          <a:p>
            <a:r>
              <a:rPr lang="en-US" altLang="zh-CN" dirty="0"/>
              <a:t>It is possible to stop the reaction after the first step and obtain the aldehyde product by using </a:t>
            </a:r>
            <a:r>
              <a:rPr lang="en-US" altLang="zh-CN" b="1" dirty="0">
                <a:solidFill>
                  <a:srgbClr val="C00000"/>
                </a:solidFill>
              </a:rPr>
              <a:t>distillation</a:t>
            </a:r>
            <a:r>
              <a:rPr lang="en-US" altLang="zh-CN" b="1" dirty="0"/>
              <a:t> </a:t>
            </a:r>
            <a:r>
              <a:rPr lang="en-US" altLang="zh-CN" dirty="0"/>
              <a:t>to remove it from the reaction mixture. </a:t>
            </a:r>
          </a:p>
          <a:p>
            <a:r>
              <a:rPr lang="en-US" altLang="zh-CN" dirty="0"/>
              <a:t>The </a:t>
            </a:r>
            <a:r>
              <a:rPr lang="en-US" altLang="zh-CN" b="1" dirty="0">
                <a:solidFill>
                  <a:srgbClr val="C00000"/>
                </a:solidFill>
              </a:rPr>
              <a:t>alcohol</a:t>
            </a:r>
            <a:r>
              <a:rPr lang="en-US" altLang="zh-CN" dirty="0"/>
              <a:t> used in the reaction would be better to be</a:t>
            </a:r>
            <a:r>
              <a:rPr lang="en-US" altLang="zh-CN" b="1" dirty="0">
                <a:solidFill>
                  <a:srgbClr val="C00000"/>
                </a:solidFill>
              </a:rPr>
              <a:t> in excess</a:t>
            </a:r>
            <a:r>
              <a:rPr lang="en-US" altLang="zh-CN" dirty="0"/>
              <a:t>. </a:t>
            </a:r>
          </a:p>
          <a:p>
            <a:r>
              <a:rPr lang="en-US" altLang="zh-CN" dirty="0"/>
              <a:t>This is possible because </a:t>
            </a:r>
            <a:r>
              <a:rPr lang="en-US" altLang="zh-CN" b="1" dirty="0">
                <a:solidFill>
                  <a:srgbClr val="C00000"/>
                </a:solidFill>
              </a:rPr>
              <a:t>aldehydes have lower boiling points than either alcohols or carboxylic acids, because they do not have hydrogen bonding between their molecules</a:t>
            </a:r>
            <a:r>
              <a:rPr lang="en-US" altLang="zh-CN" dirty="0"/>
              <a:t>.</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 y="304800"/>
            <a:ext cx="4347845" cy="3462655"/>
          </a:xfrm>
          <a:prstGeom prst="rect">
            <a:avLst/>
          </a:prstGeom>
        </p:spPr>
      </p:pic>
      <p:sp>
        <p:nvSpPr>
          <p:cNvPr id="6" name="矩形 5"/>
          <p:cNvSpPr/>
          <p:nvPr/>
        </p:nvSpPr>
        <p:spPr>
          <a:xfrm>
            <a:off x="2819400" y="5867400"/>
            <a:ext cx="2525395" cy="368300"/>
          </a:xfrm>
          <a:prstGeom prst="rect">
            <a:avLst/>
          </a:prstGeom>
        </p:spPr>
        <p:txBody>
          <a:bodyPr wrap="square">
            <a:spAutoFit/>
          </a:bodyPr>
          <a:lstStyle/>
          <a:p>
            <a:r>
              <a:rPr lang="en-US" altLang="zh-CN" b="1" dirty="0">
                <a:solidFill>
                  <a:srgbClr val="C00000"/>
                </a:solidFill>
              </a:rPr>
              <a:t>Distillation Setup</a:t>
            </a:r>
            <a:endParaRPr lang="zh-CN" altLang="en-US" dirty="0"/>
          </a:p>
        </p:txBody>
      </p:sp>
      <p:pic>
        <p:nvPicPr>
          <p:cNvPr id="2" name="图片 1"/>
          <p:cNvPicPr>
            <a:picLocks noChangeAspect="1"/>
          </p:cNvPicPr>
          <p:nvPr/>
        </p:nvPicPr>
        <p:blipFill>
          <a:blip r:embed="rId3"/>
          <a:stretch>
            <a:fillRect/>
          </a:stretch>
        </p:blipFill>
        <p:spPr>
          <a:xfrm>
            <a:off x="4572000" y="381000"/>
            <a:ext cx="4343400" cy="471805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685800"/>
            <a:ext cx="7754539" cy="5943600"/>
          </a:xfrm>
        </p:spPr>
        <p:txBody>
          <a:bodyPr>
            <a:normAutofit/>
          </a:bodyPr>
          <a:lstStyle/>
          <a:p>
            <a:r>
              <a:rPr lang="en-US" altLang="zh-CN" dirty="0"/>
              <a:t>If, on the other hand, we want to obtain the carboxylic acid as the product, then we must leave the aldehyde in contact with the oxidizing agent for a prolonged period of time.</a:t>
            </a:r>
          </a:p>
          <a:p>
            <a:r>
              <a:rPr lang="en-US" altLang="zh-CN" dirty="0"/>
              <a:t>This will be achieved most efficiently using apparatus for </a:t>
            </a:r>
            <a:r>
              <a:rPr lang="en-GB" altLang="zh-CN" b="1" dirty="0">
                <a:solidFill>
                  <a:srgbClr val="C00000"/>
                </a:solidFill>
              </a:rPr>
              <a:t>reflux</a:t>
            </a:r>
            <a:r>
              <a:rPr lang="en-US" altLang="en-GB" b="1" dirty="0">
                <a:solidFill>
                  <a:srgbClr val="C00000"/>
                </a:solidFill>
              </a:rPr>
              <a:t> since it would prevent the produced aldehyde from escape and force it to be further oxidized</a:t>
            </a:r>
            <a:r>
              <a:rPr lang="en-GB" altLang="zh-CN" dirty="0"/>
              <a:t>.</a:t>
            </a:r>
          </a:p>
          <a:p>
            <a:r>
              <a:rPr lang="en-US" altLang="zh-CN" dirty="0"/>
              <a:t>The alcohol used should be limiting and the </a:t>
            </a:r>
            <a:r>
              <a:rPr lang="en-US" altLang="zh-CN" b="1" dirty="0">
                <a:solidFill>
                  <a:srgbClr val="C00000"/>
                </a:solidFill>
              </a:rPr>
              <a:t>oxidizing agent</a:t>
            </a:r>
            <a:r>
              <a:rPr lang="en-US" altLang="zh-CN" dirty="0"/>
              <a:t> (potassium dichromate or potassium permanganate) would be </a:t>
            </a:r>
            <a:r>
              <a:rPr lang="en-US" altLang="zh-CN" b="1" dirty="0">
                <a:solidFill>
                  <a:srgbClr val="C00000"/>
                </a:solidFill>
              </a:rPr>
              <a:t>in excess</a:t>
            </a: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685800"/>
            <a:ext cx="7754539" cy="5105401"/>
          </a:xfrm>
        </p:spPr>
        <p:txBody>
          <a:bodyPr>
            <a:normAutofit/>
          </a:bodyPr>
          <a:lstStyle/>
          <a:p>
            <a:r>
              <a:rPr lang="en-US" altLang="zh-CN" dirty="0"/>
              <a:t>The C –– C and C –– H bonds are also characteristically non-polar, so these molecules are not susceptible to attack by most common reactants. </a:t>
            </a:r>
          </a:p>
          <a:p>
            <a:r>
              <a:rPr lang="en-US" altLang="zh-CN" dirty="0"/>
              <a:t>These two factors taken together mean that alkanes are generally of very low reactivity.</a:t>
            </a:r>
          </a:p>
          <a:p>
            <a:r>
              <a:rPr lang="en-US" altLang="zh-CN" dirty="0"/>
              <a:t>There are only two reactions involving alkanes that we will consider here – </a:t>
            </a:r>
            <a:r>
              <a:rPr lang="en-US" altLang="zh-CN" b="1" dirty="0">
                <a:solidFill>
                  <a:srgbClr val="C00000"/>
                </a:solidFill>
              </a:rPr>
              <a:t>combustion and substitution reactions</a:t>
            </a:r>
            <a:r>
              <a:rPr lang="en-US" altLang="zh-CN" dirty="0"/>
              <a:t>.</a:t>
            </a:r>
          </a:p>
          <a:p>
            <a:r>
              <a:rPr lang="en-US" altLang="zh-CN" dirty="0"/>
              <a:t>Combustion reaction has be covered in previous chapter.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257550" y="6231255"/>
            <a:ext cx="1734185" cy="368300"/>
          </a:xfrm>
          <a:prstGeom prst="rect">
            <a:avLst/>
          </a:prstGeom>
        </p:spPr>
        <p:txBody>
          <a:bodyPr wrap="square">
            <a:spAutoFit/>
          </a:bodyPr>
          <a:lstStyle/>
          <a:p>
            <a:r>
              <a:rPr lang="en-US" altLang="zh-CN" b="1" dirty="0">
                <a:solidFill>
                  <a:srgbClr val="C00000"/>
                </a:solidFill>
              </a:rPr>
              <a:t>Reflux Setup</a:t>
            </a:r>
            <a:endParaRPr lang="zh-CN" altLang="en-US" dirty="0"/>
          </a:p>
        </p:txBody>
      </p:sp>
      <p:pic>
        <p:nvPicPr>
          <p:cNvPr id="2" name="图片 1"/>
          <p:cNvPicPr>
            <a:picLocks noChangeAspect="1"/>
          </p:cNvPicPr>
          <p:nvPr/>
        </p:nvPicPr>
        <p:blipFill>
          <a:blip r:embed="rId2"/>
          <a:stretch>
            <a:fillRect/>
          </a:stretch>
        </p:blipFill>
        <p:spPr>
          <a:xfrm>
            <a:off x="533400" y="381000"/>
            <a:ext cx="4382770" cy="5703570"/>
          </a:xfrm>
          <a:prstGeom prst="rect">
            <a:avLst/>
          </a:prstGeom>
        </p:spPr>
      </p:pic>
      <p:pic>
        <p:nvPicPr>
          <p:cNvPr id="3" name="图片 2"/>
          <p:cNvPicPr>
            <a:picLocks noChangeAspect="1"/>
          </p:cNvPicPr>
          <p:nvPr/>
        </p:nvPicPr>
        <p:blipFill>
          <a:blip r:embed="rId3"/>
          <a:stretch>
            <a:fillRect/>
          </a:stretch>
        </p:blipFill>
        <p:spPr>
          <a:xfrm>
            <a:off x="5105400" y="457200"/>
            <a:ext cx="3686810" cy="5774055"/>
          </a:xfrm>
          <a:prstGeom prst="rect">
            <a:avLst/>
          </a:prstGeom>
        </p:spPr>
      </p:pic>
      <p:sp>
        <p:nvSpPr>
          <p:cNvPr id="4" name="矩形 3"/>
          <p:cNvSpPr/>
          <p:nvPr/>
        </p:nvSpPr>
        <p:spPr>
          <a:xfrm>
            <a:off x="5181600" y="5926455"/>
            <a:ext cx="304800" cy="3048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6359" y="304800"/>
            <a:ext cx="4632441" cy="762000"/>
          </a:xfrm>
        </p:spPr>
        <p:txBody>
          <a:bodyPr>
            <a:normAutofit/>
          </a:bodyPr>
          <a:lstStyle/>
          <a:p>
            <a:r>
              <a:rPr lang="en-US" altLang="zh-CN" sz="3200" b="1" dirty="0">
                <a:solidFill>
                  <a:srgbClr val="C00000"/>
                </a:solidFill>
              </a:rPr>
              <a:t>Secondary Alcohols</a:t>
            </a:r>
            <a:endParaRPr lang="zh-CN" altLang="en-US" sz="3200" b="1" dirty="0">
              <a:solidFill>
                <a:srgbClr val="C00000"/>
              </a:solidFill>
            </a:endParaRPr>
          </a:p>
        </p:txBody>
      </p:sp>
      <p:sp>
        <p:nvSpPr>
          <p:cNvPr id="3" name="内容占位符 2"/>
          <p:cNvSpPr>
            <a:spLocks noGrp="1"/>
          </p:cNvSpPr>
          <p:nvPr>
            <p:ph idx="1"/>
          </p:nvPr>
        </p:nvSpPr>
        <p:spPr>
          <a:xfrm>
            <a:off x="693539" y="1219200"/>
            <a:ext cx="7754539" cy="5638800"/>
          </a:xfrm>
        </p:spPr>
        <p:txBody>
          <a:bodyPr>
            <a:normAutofit/>
          </a:bodyPr>
          <a:lstStyle/>
          <a:p>
            <a:r>
              <a:rPr lang="en-US" altLang="zh-CN" b="1" dirty="0">
                <a:solidFill>
                  <a:srgbClr val="C00000"/>
                </a:solidFill>
              </a:rPr>
              <a:t>Secondary alcohols</a:t>
            </a:r>
            <a:r>
              <a:rPr lang="en-US" altLang="zh-CN" dirty="0"/>
              <a:t> are oxidized to the </a:t>
            </a:r>
            <a:r>
              <a:rPr lang="en-US" altLang="zh-CN" b="1" dirty="0">
                <a:solidFill>
                  <a:srgbClr val="C00000"/>
                </a:solidFill>
              </a:rPr>
              <a:t>ketone</a:t>
            </a:r>
            <a:r>
              <a:rPr lang="en-US" altLang="zh-CN" dirty="0"/>
              <a:t> by a similar process of oxidation.</a:t>
            </a:r>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en-US" altLang="zh-CN" dirty="0">
                <a:solidFill>
                  <a:srgbClr val="FF9900"/>
                </a:solidFill>
              </a:rPr>
              <a:t>		</a:t>
            </a:r>
            <a:r>
              <a:rPr lang="en-US" altLang="zh-CN" b="1" dirty="0">
                <a:solidFill>
                  <a:srgbClr val="FF9900"/>
                </a:solidFill>
              </a:rPr>
              <a:t>Cr</a:t>
            </a:r>
            <a:r>
              <a:rPr lang="en-US" altLang="zh-CN" b="1" baseline="-25000" dirty="0">
                <a:solidFill>
                  <a:srgbClr val="FF9900"/>
                </a:solidFill>
              </a:rPr>
              <a:t>2</a:t>
            </a:r>
            <a:r>
              <a:rPr lang="en-US" altLang="zh-CN" b="1" dirty="0">
                <a:solidFill>
                  <a:srgbClr val="FF9900"/>
                </a:solidFill>
              </a:rPr>
              <a:t>O</a:t>
            </a:r>
            <a:r>
              <a:rPr lang="en-US" altLang="zh-CN" b="1" baseline="-25000" dirty="0">
                <a:solidFill>
                  <a:srgbClr val="FF9900"/>
                </a:solidFill>
              </a:rPr>
              <a:t>7</a:t>
            </a:r>
            <a:r>
              <a:rPr lang="en-US" altLang="zh-CN" b="1" baseline="30000" dirty="0">
                <a:solidFill>
                  <a:srgbClr val="FF9900"/>
                </a:solidFill>
              </a:rPr>
              <a:t>2-</a:t>
            </a:r>
            <a:r>
              <a:rPr lang="en-US" altLang="zh-CN" dirty="0"/>
              <a:t> + H</a:t>
            </a:r>
            <a:r>
              <a:rPr lang="en-US" altLang="zh-CN" baseline="30000" dirty="0"/>
              <a:t>+</a:t>
            </a:r>
            <a:r>
              <a:rPr lang="en-US" altLang="zh-CN" dirty="0"/>
              <a:t> </a:t>
            </a:r>
            <a:r>
              <a:rPr lang="zh-CN" altLang="en-US" dirty="0"/>
              <a:t>→ </a:t>
            </a:r>
            <a:r>
              <a:rPr lang="en-US" altLang="zh-CN" b="1" dirty="0">
                <a:solidFill>
                  <a:schemeClr val="accent1">
                    <a:lumMod val="50000"/>
                  </a:schemeClr>
                </a:solidFill>
              </a:rPr>
              <a:t>Cr</a:t>
            </a:r>
            <a:r>
              <a:rPr lang="en-US" altLang="zh-CN" b="1" baseline="30000" dirty="0">
                <a:solidFill>
                  <a:schemeClr val="accent1">
                    <a:lumMod val="50000"/>
                  </a:schemeClr>
                </a:solidFill>
              </a:rPr>
              <a:t>3+</a:t>
            </a:r>
          </a:p>
          <a:p>
            <a:pPr marL="0" indent="0">
              <a:buNone/>
            </a:pPr>
            <a:r>
              <a:rPr lang="en-US" altLang="zh-CN" dirty="0"/>
              <a:t>		</a:t>
            </a:r>
            <a:r>
              <a:rPr lang="en-US" altLang="zh-CN" b="1" dirty="0">
                <a:solidFill>
                  <a:srgbClr val="FF9900"/>
                </a:solidFill>
              </a:rPr>
              <a:t>orange</a:t>
            </a:r>
            <a:r>
              <a:rPr lang="en-US" altLang="zh-CN" dirty="0"/>
              <a:t>		  </a:t>
            </a:r>
            <a:r>
              <a:rPr lang="en-US" altLang="zh-CN" b="1" dirty="0">
                <a:solidFill>
                  <a:schemeClr val="accent1">
                    <a:lumMod val="50000"/>
                  </a:schemeClr>
                </a:solidFill>
              </a:rPr>
              <a:t>green</a:t>
            </a:r>
          </a:p>
          <a:p>
            <a:endParaRPr lang="zh-CN" altLang="en-US" dirty="0"/>
          </a:p>
        </p:txBody>
      </p:sp>
      <p:pic>
        <p:nvPicPr>
          <p:cNvPr id="4" name="图片 3"/>
          <p:cNvPicPr>
            <a:picLocks noChangeAspect="1"/>
          </p:cNvPicPr>
          <p:nvPr/>
        </p:nvPicPr>
        <p:blipFill>
          <a:blip r:embed="rId2"/>
          <a:stretch>
            <a:fillRect/>
          </a:stretch>
        </p:blipFill>
        <p:spPr>
          <a:xfrm>
            <a:off x="1600200" y="2209800"/>
            <a:ext cx="6228715" cy="2933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Tertiary alcohols</a:t>
            </a:r>
            <a:endParaRPr lang="zh-CN" altLang="en-US" sz="3200" b="1" dirty="0">
              <a:solidFill>
                <a:srgbClr val="C00000"/>
              </a:solidFill>
            </a:endParaRPr>
          </a:p>
        </p:txBody>
      </p:sp>
      <p:sp>
        <p:nvSpPr>
          <p:cNvPr id="3" name="内容占位符 2"/>
          <p:cNvSpPr>
            <a:spLocks noGrp="1"/>
          </p:cNvSpPr>
          <p:nvPr>
            <p:ph idx="1"/>
          </p:nvPr>
        </p:nvSpPr>
        <p:spPr>
          <a:xfrm>
            <a:off x="693539" y="990600"/>
            <a:ext cx="7993261" cy="5410200"/>
          </a:xfrm>
        </p:spPr>
        <p:txBody>
          <a:bodyPr>
            <a:normAutofit lnSpcReduction="10000"/>
          </a:bodyPr>
          <a:lstStyle/>
          <a:p>
            <a:r>
              <a:rPr lang="en-US" altLang="zh-CN" b="1" dirty="0">
                <a:solidFill>
                  <a:srgbClr val="C00000"/>
                </a:solidFill>
              </a:rPr>
              <a:t>Tertiary alcohols are not readily oxidized</a:t>
            </a:r>
            <a:r>
              <a:rPr lang="en-US" altLang="zh-CN" dirty="0"/>
              <a:t> under comparable conditions. </a:t>
            </a:r>
          </a:p>
          <a:p>
            <a:r>
              <a:rPr lang="en-US" altLang="zh-CN" dirty="0"/>
              <a:t>This would involve breaking the carbon skeleton of the molecule, which requires significantly more energy.</a:t>
            </a:r>
          </a:p>
          <a:p>
            <a:r>
              <a:rPr lang="en-US" altLang="zh-CN" dirty="0"/>
              <a:t>Therefore we will </a:t>
            </a:r>
            <a:r>
              <a:rPr lang="en-US" altLang="zh-CN" b="1" dirty="0">
                <a:solidFill>
                  <a:srgbClr val="C00000"/>
                </a:solidFill>
              </a:rPr>
              <a:t>not see a colour change</a:t>
            </a:r>
            <a:r>
              <a:rPr lang="en-US" altLang="zh-CN" dirty="0"/>
              <a:t> in the potassium dichromate(VI) oxidizing agent when it is reacted with a tertiary alcohol.</a:t>
            </a:r>
          </a:p>
          <a:p>
            <a:endParaRPr lang="en-US" altLang="zh-CN" dirty="0"/>
          </a:p>
          <a:p>
            <a:endParaRPr lang="en-US" altLang="zh-CN" dirty="0"/>
          </a:p>
          <a:p>
            <a:pPr marL="0" indent="0">
              <a:buNone/>
            </a:pPr>
            <a:r>
              <a:rPr lang="en-US" altLang="zh-CN" b="1" dirty="0">
                <a:solidFill>
                  <a:srgbClr val="FF9900"/>
                </a:solidFill>
              </a:rPr>
              <a:t>				Cr</a:t>
            </a:r>
            <a:r>
              <a:rPr lang="en-US" altLang="zh-CN" b="1" baseline="-25000" dirty="0">
                <a:solidFill>
                  <a:srgbClr val="FF9900"/>
                </a:solidFill>
              </a:rPr>
              <a:t>2</a:t>
            </a:r>
            <a:r>
              <a:rPr lang="en-US" altLang="zh-CN" b="1" dirty="0">
                <a:solidFill>
                  <a:srgbClr val="FF9900"/>
                </a:solidFill>
              </a:rPr>
              <a:t>O</a:t>
            </a:r>
            <a:r>
              <a:rPr lang="en-US" altLang="zh-CN" b="1" baseline="-25000" dirty="0">
                <a:solidFill>
                  <a:srgbClr val="FF9900"/>
                </a:solidFill>
              </a:rPr>
              <a:t>7</a:t>
            </a:r>
            <a:r>
              <a:rPr lang="en-US" altLang="zh-CN" b="1" baseline="30000" dirty="0">
                <a:solidFill>
                  <a:srgbClr val="FF9900"/>
                </a:solidFill>
              </a:rPr>
              <a:t>2-</a:t>
            </a:r>
            <a:r>
              <a:rPr lang="en-US" altLang="zh-CN" dirty="0"/>
              <a:t> + H</a:t>
            </a:r>
            <a:r>
              <a:rPr lang="en-US" altLang="zh-CN" baseline="30000" dirty="0"/>
              <a:t>+</a:t>
            </a:r>
            <a:r>
              <a:rPr lang="en-US" altLang="zh-CN" dirty="0"/>
              <a:t> </a:t>
            </a:r>
            <a:r>
              <a:rPr lang="zh-CN" altLang="en-US" dirty="0"/>
              <a:t>→ </a:t>
            </a:r>
            <a:r>
              <a:rPr lang="en-US" altLang="zh-CN" dirty="0"/>
              <a:t>no color change</a:t>
            </a:r>
          </a:p>
          <a:p>
            <a:pPr marL="0" indent="0">
              <a:buNone/>
            </a:pPr>
            <a:r>
              <a:rPr lang="en-US" altLang="zh-CN" b="1" dirty="0">
                <a:solidFill>
                  <a:srgbClr val="FF9900"/>
                </a:solidFill>
              </a:rPr>
              <a:t>				orange</a:t>
            </a:r>
            <a:endParaRPr lang="zh-CN" altLang="en-US" b="1" dirty="0">
              <a:solidFill>
                <a:srgbClr val="FF9900"/>
              </a:solidFill>
            </a:endParaRPr>
          </a:p>
        </p:txBody>
      </p:sp>
      <p:pic>
        <p:nvPicPr>
          <p:cNvPr id="4" name="图片 3"/>
          <p:cNvPicPr>
            <a:picLocks noChangeAspect="1"/>
          </p:cNvPicPr>
          <p:nvPr/>
        </p:nvPicPr>
        <p:blipFill>
          <a:blip r:embed="rId2"/>
          <a:srcRect l="1805" r="7942"/>
          <a:stretch>
            <a:fillRect/>
          </a:stretch>
        </p:blipFill>
        <p:spPr>
          <a:xfrm>
            <a:off x="253365" y="4191000"/>
            <a:ext cx="4069080" cy="2138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676400" y="2667000"/>
            <a:ext cx="5868035" cy="4102735"/>
          </a:xfrm>
          <a:prstGeom prst="rect">
            <a:avLst/>
          </a:prstGeom>
        </p:spPr>
      </p:pic>
      <p:pic>
        <p:nvPicPr>
          <p:cNvPr id="3" name="图片 2"/>
          <p:cNvPicPr>
            <a:picLocks noChangeAspect="1"/>
          </p:cNvPicPr>
          <p:nvPr>
            <p:custDataLst>
              <p:tags r:id="rId1"/>
            </p:custDataLst>
          </p:nvPr>
        </p:nvPicPr>
        <p:blipFill>
          <a:blip r:embed="rId4">
            <a:lum bright="-20000" contrast="40000"/>
          </a:blip>
          <a:stretch>
            <a:fillRect/>
          </a:stretch>
        </p:blipFill>
        <p:spPr>
          <a:xfrm>
            <a:off x="533400" y="128905"/>
            <a:ext cx="8328660" cy="253809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r="7791"/>
          <a:stretch>
            <a:fillRect/>
          </a:stretch>
        </p:blipFill>
        <p:spPr>
          <a:xfrm>
            <a:off x="304165" y="762000"/>
            <a:ext cx="8454390" cy="1453515"/>
          </a:xfrm>
          <a:prstGeom prst="rect">
            <a:avLst/>
          </a:prstGeom>
        </p:spPr>
      </p:pic>
      <p:pic>
        <p:nvPicPr>
          <p:cNvPr id="4" name="图片 3"/>
          <p:cNvPicPr>
            <a:picLocks noChangeAspect="1"/>
          </p:cNvPicPr>
          <p:nvPr/>
        </p:nvPicPr>
        <p:blipFill>
          <a:blip r:embed="rId3"/>
          <a:stretch>
            <a:fillRect/>
          </a:stretch>
        </p:blipFill>
        <p:spPr>
          <a:xfrm>
            <a:off x="228600" y="2438400"/>
            <a:ext cx="8529955" cy="366268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81000"/>
            <a:ext cx="7702550" cy="991870"/>
          </a:xfrm>
        </p:spPr>
        <p:txBody>
          <a:bodyPr>
            <a:normAutofit fontScale="90000"/>
          </a:bodyPr>
          <a:lstStyle/>
          <a:p>
            <a:r>
              <a:rPr lang="en-US" altLang="zh-CN" sz="4000" b="1" dirty="0">
                <a:solidFill>
                  <a:srgbClr val="C00000"/>
                </a:solidFill>
              </a:rPr>
              <a:t>14.7 Reduction of organic compounds</a:t>
            </a:r>
          </a:p>
        </p:txBody>
      </p:sp>
      <p:pic>
        <p:nvPicPr>
          <p:cNvPr id="4" name="图片 3"/>
          <p:cNvPicPr>
            <a:picLocks noChangeAspect="1"/>
          </p:cNvPicPr>
          <p:nvPr/>
        </p:nvPicPr>
        <p:blipFill>
          <a:blip r:embed="rId2"/>
          <a:stretch>
            <a:fillRect/>
          </a:stretch>
        </p:blipFill>
        <p:spPr>
          <a:xfrm>
            <a:off x="606425" y="1676400"/>
            <a:ext cx="8166100" cy="1517650"/>
          </a:xfrm>
          <a:prstGeom prst="rect">
            <a:avLst/>
          </a:prstGeom>
        </p:spPr>
      </p:pic>
      <p:pic>
        <p:nvPicPr>
          <p:cNvPr id="5" name="图片 4"/>
          <p:cNvPicPr>
            <a:picLocks noChangeAspect="1"/>
          </p:cNvPicPr>
          <p:nvPr/>
        </p:nvPicPr>
        <p:blipFill>
          <a:blip r:embed="rId3"/>
          <a:stretch>
            <a:fillRect/>
          </a:stretch>
        </p:blipFill>
        <p:spPr>
          <a:xfrm>
            <a:off x="609600" y="3124200"/>
            <a:ext cx="8166100" cy="28321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fontScale="90000"/>
          </a:bodyPr>
          <a:lstStyle/>
          <a:p>
            <a:r>
              <a:rPr lang="en-US" altLang="zh-CN" sz="3200" b="1" dirty="0">
                <a:solidFill>
                  <a:srgbClr val="C00000"/>
                </a:solidFill>
              </a:rPr>
              <a:t>Reduction of carbonyl compounds: nucleophilic addition</a:t>
            </a:r>
            <a:endParaRPr lang="zh-CN" altLang="en-US" sz="3200" b="1" dirty="0">
              <a:solidFill>
                <a:srgbClr val="C00000"/>
              </a:solidFill>
            </a:endParaRPr>
          </a:p>
        </p:txBody>
      </p:sp>
      <p:sp>
        <p:nvSpPr>
          <p:cNvPr id="3" name="内容占位符 2"/>
          <p:cNvSpPr>
            <a:spLocks noGrp="1"/>
          </p:cNvSpPr>
          <p:nvPr>
            <p:ph idx="1"/>
          </p:nvPr>
        </p:nvSpPr>
        <p:spPr>
          <a:xfrm>
            <a:off x="709581" y="1143000"/>
            <a:ext cx="7754539" cy="5486400"/>
          </a:xfrm>
        </p:spPr>
        <p:txBody>
          <a:bodyPr>
            <a:normAutofit fontScale="92500"/>
          </a:bodyPr>
          <a:lstStyle/>
          <a:p>
            <a:r>
              <a:rPr lang="en-US" altLang="zh-CN" dirty="0"/>
              <a:t>We saw that the oxidation of alcohols to carbonyl compounds (those that contain the C=O group) takes place in the presence of a suitable oxidizing agent and yields different products depending on the alcohol and the conditions.</a:t>
            </a:r>
          </a:p>
          <a:p>
            <a:r>
              <a:rPr lang="en-US" altLang="zh-CN" dirty="0"/>
              <a:t>primary alcohol </a:t>
            </a:r>
            <a:r>
              <a:rPr lang="zh-CN" altLang="en-US" dirty="0"/>
              <a:t>→ </a:t>
            </a:r>
            <a:r>
              <a:rPr lang="en-US" altLang="zh-CN" dirty="0"/>
              <a:t>aldehyde </a:t>
            </a:r>
            <a:r>
              <a:rPr lang="zh-CN" altLang="en-US" dirty="0"/>
              <a:t>→</a:t>
            </a:r>
            <a:r>
              <a:rPr lang="en-US" altLang="zh-CN" dirty="0"/>
              <a:t> carboxylic acid</a:t>
            </a:r>
          </a:p>
          <a:p>
            <a:r>
              <a:rPr lang="en-US" altLang="zh-CN" dirty="0"/>
              <a:t>secondary alcohol </a:t>
            </a:r>
            <a:r>
              <a:rPr lang="zh-CN" altLang="en-US" dirty="0"/>
              <a:t>→ </a:t>
            </a:r>
            <a:r>
              <a:rPr lang="en-US" altLang="zh-CN" dirty="0"/>
              <a:t>ketone</a:t>
            </a:r>
          </a:p>
          <a:p>
            <a:r>
              <a:rPr lang="en-US" altLang="zh-CN" dirty="0"/>
              <a:t>We can reverse these reactions using a suitable reducing agent:</a:t>
            </a:r>
          </a:p>
          <a:p>
            <a:r>
              <a:rPr lang="en-US" altLang="zh-CN" b="1" dirty="0">
                <a:solidFill>
                  <a:srgbClr val="C00000"/>
                </a:solidFill>
              </a:rPr>
              <a:t>1. sodium borohydride, NaBH</a:t>
            </a:r>
            <a:r>
              <a:rPr lang="en-US" altLang="zh-CN" b="1" baseline="-25000" dirty="0">
                <a:solidFill>
                  <a:srgbClr val="C00000"/>
                </a:solidFill>
              </a:rPr>
              <a:t>4</a:t>
            </a:r>
            <a:r>
              <a:rPr lang="en-US" altLang="zh-CN" b="1" dirty="0">
                <a:solidFill>
                  <a:srgbClr val="C00000"/>
                </a:solidFill>
              </a:rPr>
              <a:t>, in aqueous or alcoholic solution, or</a:t>
            </a:r>
          </a:p>
          <a:p>
            <a:r>
              <a:rPr lang="en-US" altLang="zh-CN" b="1" dirty="0">
                <a:solidFill>
                  <a:srgbClr val="C00000"/>
                </a:solidFill>
              </a:rPr>
              <a:t>2. lithium aluminium hydride, LiAlH</a:t>
            </a:r>
            <a:r>
              <a:rPr lang="en-US" altLang="zh-CN" b="1" baseline="-25000" dirty="0">
                <a:solidFill>
                  <a:srgbClr val="C00000"/>
                </a:solidFill>
              </a:rPr>
              <a:t>4</a:t>
            </a:r>
            <a:r>
              <a:rPr lang="en-US" altLang="zh-CN" b="1" dirty="0">
                <a:solidFill>
                  <a:srgbClr val="C00000"/>
                </a:solidFill>
              </a:rPr>
              <a:t>, in anhydrous conditions, such as dry ether</a:t>
            </a:r>
            <a:r>
              <a:rPr lang="en-US" altLang="zh-CN" dirty="0"/>
              <a:t> followed by aqueous acid.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457200"/>
            <a:ext cx="7754539" cy="6172200"/>
          </a:xfrm>
        </p:spPr>
        <p:txBody>
          <a:bodyPr>
            <a:normAutofit/>
          </a:bodyPr>
          <a:lstStyle/>
          <a:p>
            <a:r>
              <a:rPr lang="en-US" altLang="zh-CN" b="1" dirty="0">
                <a:solidFill>
                  <a:srgbClr val="C00000"/>
                </a:solidFill>
              </a:rPr>
              <a:t>Both reagents produce the hydride ion, H</a:t>
            </a:r>
            <a:r>
              <a:rPr lang="en-US" altLang="zh-CN" b="1" baseline="30000" dirty="0">
                <a:solidFill>
                  <a:srgbClr val="C00000"/>
                </a:solidFill>
              </a:rPr>
              <a:t>−</a:t>
            </a:r>
            <a:r>
              <a:rPr lang="en-US" altLang="zh-CN" b="1" dirty="0">
                <a:solidFill>
                  <a:srgbClr val="C00000"/>
                </a:solidFill>
              </a:rPr>
              <a:t>, which acts as a nucleophile on the electron deficient carbonyl carbon</a:t>
            </a:r>
            <a:r>
              <a:rPr lang="en-US" altLang="zh-CN" dirty="0"/>
              <a:t>.</a:t>
            </a:r>
          </a:p>
          <a:p>
            <a:r>
              <a:rPr lang="en-US" altLang="zh-CN" b="1" dirty="0">
                <a:solidFill>
                  <a:srgbClr val="C00000"/>
                </a:solidFill>
              </a:rPr>
              <a:t>NaBH</a:t>
            </a:r>
            <a:r>
              <a:rPr lang="en-US" altLang="zh-CN" b="1" baseline="-25000" dirty="0">
                <a:solidFill>
                  <a:srgbClr val="C00000"/>
                </a:solidFill>
              </a:rPr>
              <a:t>4</a:t>
            </a:r>
            <a:r>
              <a:rPr lang="en-US" altLang="zh-CN" b="1" dirty="0">
                <a:solidFill>
                  <a:srgbClr val="C00000"/>
                </a:solidFill>
              </a:rPr>
              <a:t> tends to be the safer reagent, but it is not reactive enough to reduce carboxylic acids, so LiAlH</a:t>
            </a:r>
            <a:r>
              <a:rPr lang="en-US" altLang="zh-CN" b="1" baseline="-25000" dirty="0">
                <a:solidFill>
                  <a:srgbClr val="C00000"/>
                </a:solidFill>
              </a:rPr>
              <a:t>4</a:t>
            </a:r>
            <a:r>
              <a:rPr lang="en-US" altLang="zh-CN" b="1" dirty="0">
                <a:solidFill>
                  <a:srgbClr val="C00000"/>
                </a:solidFill>
              </a:rPr>
              <a:t> must be used for this.</a:t>
            </a:r>
            <a:r>
              <a:rPr lang="en-US" altLang="zh-CN" dirty="0"/>
              <a:t> </a:t>
            </a:r>
          </a:p>
          <a:p>
            <a:r>
              <a:rPr lang="en-US" altLang="zh-CN" dirty="0"/>
              <a:t>We can show these reactions using + [H] to represent reduction, in the same way as we used + [O] to represent oxidation of alcohols. </a:t>
            </a:r>
          </a:p>
          <a:p>
            <a:r>
              <a:rPr lang="en-US" altLang="zh-CN" dirty="0"/>
              <a:t>Some examples are given below.</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200327" y="1219200"/>
            <a:ext cx="8907578" cy="1867322"/>
          </a:xfrm>
          <a:prstGeom prst="rect">
            <a:avLst/>
          </a:prstGeom>
        </p:spPr>
      </p:pic>
      <p:pic>
        <p:nvPicPr>
          <p:cNvPr id="3" name="图片 2"/>
          <p:cNvPicPr>
            <a:picLocks noChangeAspect="1"/>
          </p:cNvPicPr>
          <p:nvPr/>
        </p:nvPicPr>
        <p:blipFill>
          <a:blip r:embed="rId3">
            <a:lum bright="-20000" contrast="40000"/>
          </a:blip>
          <a:stretch>
            <a:fillRect/>
          </a:stretch>
        </p:blipFill>
        <p:spPr>
          <a:xfrm>
            <a:off x="457200" y="3810000"/>
            <a:ext cx="7712070" cy="1727550"/>
          </a:xfrm>
          <a:prstGeom prst="rect">
            <a:avLst/>
          </a:prstGeom>
        </p:spPr>
      </p:pic>
      <p:sp>
        <p:nvSpPr>
          <p:cNvPr id="4" name="文本框 3"/>
          <p:cNvSpPr txBox="1"/>
          <p:nvPr/>
        </p:nvSpPr>
        <p:spPr>
          <a:xfrm>
            <a:off x="3263771" y="1185446"/>
            <a:ext cx="851029" cy="338554"/>
          </a:xfrm>
          <a:prstGeom prst="rect">
            <a:avLst/>
          </a:prstGeom>
          <a:solidFill>
            <a:srgbClr val="FFFFFF"/>
          </a:solidFill>
        </p:spPr>
        <p:txBody>
          <a:bodyPr wrap="square" rtlCol="0">
            <a:spAutoFit/>
          </a:bodyPr>
          <a:lstStyle/>
          <a:p>
            <a:r>
              <a:rPr lang="en-US" altLang="zh-CN" sz="1600" dirty="0"/>
              <a:t>+ 2 [H]</a:t>
            </a:r>
            <a:endParaRPr lang="zh-CN" altLang="en-US" sz="1600" dirty="0"/>
          </a:p>
        </p:txBody>
      </p:sp>
      <p:sp>
        <p:nvSpPr>
          <p:cNvPr id="5" name="文本框 4"/>
          <p:cNvSpPr txBox="1"/>
          <p:nvPr/>
        </p:nvSpPr>
        <p:spPr>
          <a:xfrm>
            <a:off x="5549771" y="1185446"/>
            <a:ext cx="851029" cy="338554"/>
          </a:xfrm>
          <a:prstGeom prst="rect">
            <a:avLst/>
          </a:prstGeom>
          <a:solidFill>
            <a:srgbClr val="FFFFFF"/>
          </a:solidFill>
        </p:spPr>
        <p:txBody>
          <a:bodyPr wrap="square" rtlCol="0">
            <a:spAutoFit/>
          </a:bodyPr>
          <a:lstStyle/>
          <a:p>
            <a:r>
              <a:rPr lang="en-US" altLang="zh-CN" sz="1600" dirty="0"/>
              <a:t>+ 2 [H]</a:t>
            </a:r>
            <a:endParaRPr lang="zh-CN" altLang="en-US" sz="1600" dirty="0"/>
          </a:p>
        </p:txBody>
      </p:sp>
      <p:sp>
        <p:nvSpPr>
          <p:cNvPr id="6" name="文本框 5"/>
          <p:cNvSpPr txBox="1"/>
          <p:nvPr/>
        </p:nvSpPr>
        <p:spPr>
          <a:xfrm>
            <a:off x="4876800" y="3733800"/>
            <a:ext cx="838200" cy="338554"/>
          </a:xfrm>
          <a:prstGeom prst="rect">
            <a:avLst/>
          </a:prstGeom>
          <a:solidFill>
            <a:srgbClr val="FFFFFF"/>
          </a:solidFill>
        </p:spPr>
        <p:txBody>
          <a:bodyPr wrap="square" rtlCol="0">
            <a:spAutoFit/>
          </a:bodyPr>
          <a:lstStyle/>
          <a:p>
            <a:r>
              <a:rPr lang="en-US" altLang="zh-CN" sz="1600" dirty="0"/>
              <a:t>+ 2 [H]</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86862" y="2331918"/>
            <a:ext cx="8071338" cy="2304624"/>
          </a:xfrm>
          <a:prstGeom prst="rect">
            <a:avLst/>
          </a:prstGeom>
        </p:spPr>
      </p:pic>
      <p:pic>
        <p:nvPicPr>
          <p:cNvPr id="3" name="图片 2"/>
          <p:cNvPicPr>
            <a:picLocks noChangeAspect="1"/>
          </p:cNvPicPr>
          <p:nvPr/>
        </p:nvPicPr>
        <p:blipFill>
          <a:blip r:embed="rId4"/>
          <a:stretch>
            <a:fillRect/>
          </a:stretch>
        </p:blipFill>
        <p:spPr>
          <a:xfrm>
            <a:off x="303849" y="4724400"/>
            <a:ext cx="8535351" cy="1981200"/>
          </a:xfrm>
          <a:prstGeom prst="rect">
            <a:avLst/>
          </a:prstGeom>
        </p:spPr>
      </p:pic>
      <p:sp>
        <p:nvSpPr>
          <p:cNvPr id="4" name="矩形 3"/>
          <p:cNvSpPr/>
          <p:nvPr/>
        </p:nvSpPr>
        <p:spPr>
          <a:xfrm>
            <a:off x="4800600" y="6400800"/>
            <a:ext cx="1905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a:blip r:embed="rId5"/>
          <a:stretch>
            <a:fillRect/>
          </a:stretch>
        </p:blipFill>
        <p:spPr>
          <a:xfrm>
            <a:off x="609600" y="325490"/>
            <a:ext cx="7162799" cy="1942016"/>
          </a:xfrm>
          <a:prstGeom prst="rect">
            <a:avLst/>
          </a:prstGeom>
        </p:spPr>
      </p:pic>
      <p:sp>
        <p:nvSpPr>
          <p:cNvPr id="6" name="文本框 5"/>
          <p:cNvSpPr txBox="1"/>
          <p:nvPr>
            <p:custDataLst>
              <p:tags r:id="rId1"/>
            </p:custDataLst>
          </p:nvPr>
        </p:nvSpPr>
        <p:spPr>
          <a:xfrm>
            <a:off x="6781800" y="76200"/>
            <a:ext cx="2124710" cy="368300"/>
          </a:xfrm>
          <a:prstGeom prst="rect">
            <a:avLst/>
          </a:prstGeom>
          <a:noFill/>
        </p:spPr>
        <p:txBody>
          <a:bodyPr wrap="square" rtlCol="0">
            <a:spAutoFit/>
          </a:bodyPr>
          <a:lstStyle/>
          <a:p>
            <a:r>
              <a:rPr lang="en-US" altLang="zh-CN"/>
              <a:t>Not Required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a:bodyPr>
          <a:lstStyle/>
          <a:p>
            <a:r>
              <a:rPr lang="en-US" altLang="zh-CN" sz="3200" b="1" dirty="0">
                <a:solidFill>
                  <a:srgbClr val="C00000"/>
                </a:solidFill>
              </a:rPr>
              <a:t>Free Radical Substitution reactions of alkanes: halogenation</a:t>
            </a:r>
            <a:endParaRPr lang="zh-CN" altLang="en-US" sz="3200" b="1" dirty="0">
              <a:solidFill>
                <a:srgbClr val="C00000"/>
              </a:solidFill>
            </a:endParaRPr>
          </a:p>
        </p:txBody>
      </p:sp>
      <p:sp>
        <p:nvSpPr>
          <p:cNvPr id="3" name="内容占位符 2"/>
          <p:cNvSpPr>
            <a:spLocks noGrp="1"/>
          </p:cNvSpPr>
          <p:nvPr>
            <p:ph idx="1"/>
          </p:nvPr>
        </p:nvSpPr>
        <p:spPr>
          <a:xfrm>
            <a:off x="693539" y="1447800"/>
            <a:ext cx="7754539" cy="4953000"/>
          </a:xfrm>
        </p:spPr>
        <p:txBody>
          <a:bodyPr>
            <a:normAutofit/>
          </a:bodyPr>
          <a:lstStyle/>
          <a:p>
            <a:r>
              <a:rPr lang="en-US" altLang="zh-CN" dirty="0"/>
              <a:t>As alkanes are saturated molecules, the main type of reaction that they can undergo is </a:t>
            </a:r>
            <a:r>
              <a:rPr lang="en-US" altLang="zh-CN" b="1" dirty="0">
                <a:solidFill>
                  <a:srgbClr val="C00000"/>
                </a:solidFill>
              </a:rPr>
              <a:t>substitution</a:t>
            </a:r>
            <a:r>
              <a:rPr lang="en-US" altLang="zh-CN" dirty="0"/>
              <a:t>. </a:t>
            </a:r>
          </a:p>
          <a:p>
            <a:r>
              <a:rPr lang="en-US" altLang="zh-CN" dirty="0"/>
              <a:t>This occurs when another reactant, such as a halogen, takes the place of a hydrogen atom in the alkane. </a:t>
            </a:r>
          </a:p>
          <a:p>
            <a:r>
              <a:rPr lang="en-US" altLang="zh-CN" dirty="0"/>
              <a:t>For example, methane, CH</a:t>
            </a:r>
            <a:r>
              <a:rPr lang="en-US" altLang="zh-CN" baseline="-25000" dirty="0"/>
              <a:t>4</a:t>
            </a:r>
            <a:r>
              <a:rPr lang="en-US" altLang="zh-CN" dirty="0"/>
              <a:t>, reacts with chlorine producing chloromethane and hydrogen chloride.</a:t>
            </a:r>
          </a:p>
          <a:p>
            <a:endParaRPr lang="zh-CN" altLang="en-US" dirty="0"/>
          </a:p>
        </p:txBody>
      </p:sp>
      <p:pic>
        <p:nvPicPr>
          <p:cNvPr id="4" name="图片 3"/>
          <p:cNvPicPr>
            <a:picLocks noChangeAspect="1"/>
          </p:cNvPicPr>
          <p:nvPr/>
        </p:nvPicPr>
        <p:blipFill>
          <a:blip r:embed="rId2">
            <a:lum bright="-20000" contrast="40000"/>
          </a:blip>
          <a:stretch>
            <a:fillRect/>
          </a:stretch>
        </p:blipFill>
        <p:spPr>
          <a:xfrm>
            <a:off x="1143000" y="4572000"/>
            <a:ext cx="6278707"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3400" y="533400"/>
            <a:ext cx="8261350" cy="1079500"/>
          </a:xfrm>
          <a:prstGeom prst="rect">
            <a:avLst/>
          </a:prstGeom>
        </p:spPr>
      </p:pic>
      <p:cxnSp>
        <p:nvCxnSpPr>
          <p:cNvPr id="3" name="直接连接符 2"/>
          <p:cNvCxnSpPr/>
          <p:nvPr/>
        </p:nvCxnSpPr>
        <p:spPr>
          <a:xfrm flipV="1">
            <a:off x="864870" y="1219200"/>
            <a:ext cx="2868930" cy="6985"/>
          </a:xfrm>
          <a:prstGeom prst="line">
            <a:avLst/>
          </a:prstGeom>
        </p:spPr>
        <p:style>
          <a:lnRef idx="2">
            <a:schemeClr val="dk1"/>
          </a:lnRef>
          <a:fillRef idx="0">
            <a:schemeClr val="dk1"/>
          </a:fillRef>
          <a:effectRef idx="1">
            <a:schemeClr val="dk1"/>
          </a:effectRef>
          <a:fontRef idx="minor">
            <a:schemeClr val="tx1"/>
          </a:fontRef>
        </p:style>
      </p:cxnSp>
      <p:pic>
        <p:nvPicPr>
          <p:cNvPr id="4" name="图片 3"/>
          <p:cNvPicPr>
            <a:picLocks noChangeAspect="1"/>
          </p:cNvPicPr>
          <p:nvPr/>
        </p:nvPicPr>
        <p:blipFill>
          <a:blip r:embed="rId3"/>
          <a:stretch>
            <a:fillRect/>
          </a:stretch>
        </p:blipFill>
        <p:spPr>
          <a:xfrm>
            <a:off x="533400" y="1981200"/>
            <a:ext cx="5651500" cy="199390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935" y="1289050"/>
            <a:ext cx="7818120" cy="5424170"/>
          </a:xfrm>
        </p:spPr>
        <p:txBody>
          <a:bodyPr>
            <a:normAutofit fontScale="92500"/>
          </a:bodyPr>
          <a:lstStyle/>
          <a:p>
            <a:r>
              <a:rPr lang="zh-CN" altLang="en-US"/>
              <a:t>Alkenes and alkynes are unsaturated compounds. Alkenes have a carbon–carbon</a:t>
            </a:r>
            <a:r>
              <a:rPr lang="en-US" altLang="zh-CN"/>
              <a:t> </a:t>
            </a:r>
            <a:r>
              <a:rPr lang="zh-CN" altLang="en-US"/>
              <a:t>double bond, and alkynes have a carbon–carbon triple bond. </a:t>
            </a:r>
          </a:p>
          <a:p>
            <a:r>
              <a:rPr lang="zh-CN" altLang="en-US"/>
              <a:t>Unsaturated</a:t>
            </a:r>
            <a:r>
              <a:rPr lang="en-US" altLang="zh-CN"/>
              <a:t> </a:t>
            </a:r>
            <a:r>
              <a:rPr lang="zh-CN" altLang="en-US"/>
              <a:t>compounds can be reduced by the addition of hydrogen to the multiple bond.</a:t>
            </a:r>
          </a:p>
          <a:p>
            <a:r>
              <a:rPr lang="zh-CN" altLang="en-US"/>
              <a:t>In the presence of a suitable </a:t>
            </a:r>
            <a:r>
              <a:rPr lang="zh-CN" altLang="en-US" b="1">
                <a:solidFill>
                  <a:srgbClr val="C00000"/>
                </a:solidFill>
              </a:rPr>
              <a:t>catalyst</a:t>
            </a:r>
            <a:r>
              <a:rPr lang="zh-CN" altLang="en-US"/>
              <a:t>, such as deactivated </a:t>
            </a:r>
            <a:r>
              <a:rPr lang="zh-CN" altLang="en-US" b="1">
                <a:solidFill>
                  <a:srgbClr val="C00000"/>
                </a:solidFill>
              </a:rPr>
              <a:t>palladium, Pd(s)</a:t>
            </a:r>
            <a:r>
              <a:rPr lang="zh-CN" altLang="en-US"/>
              <a:t>,</a:t>
            </a:r>
            <a:r>
              <a:rPr lang="en-US" altLang="zh-CN"/>
              <a:t> </a:t>
            </a:r>
            <a:r>
              <a:rPr lang="zh-CN" altLang="en-US" b="1">
                <a:solidFill>
                  <a:srgbClr val="C00000"/>
                </a:solidFill>
              </a:rPr>
              <a:t>alkynes can be reduced by hydrogen gas to alkenes</a:t>
            </a:r>
            <a:r>
              <a:rPr lang="zh-CN" altLang="en-US"/>
              <a:t>:</a:t>
            </a:r>
          </a:p>
          <a:p>
            <a:endParaRPr lang="zh-CN" altLang="en-US"/>
          </a:p>
          <a:p>
            <a:endParaRPr lang="zh-CN" altLang="en-US"/>
          </a:p>
          <a:p>
            <a:r>
              <a:rPr lang="zh-CN" altLang="en-US"/>
              <a:t>In this equation, the symbol </a:t>
            </a:r>
            <a:r>
              <a:rPr lang="zh-CN" altLang="en-US" b="1">
                <a:solidFill>
                  <a:srgbClr val="C00000"/>
                </a:solidFill>
              </a:rPr>
              <a:t>R represents either an alkyl group or a</a:t>
            </a:r>
            <a:r>
              <a:rPr lang="en-US" altLang="zh-CN" b="1">
                <a:solidFill>
                  <a:srgbClr val="C00000"/>
                </a:solidFill>
              </a:rPr>
              <a:t> </a:t>
            </a:r>
            <a:r>
              <a:rPr lang="zh-CN" altLang="en-US" b="1">
                <a:solidFill>
                  <a:srgbClr val="C00000"/>
                </a:solidFill>
              </a:rPr>
              <a:t>hydrogen atom</a:t>
            </a:r>
            <a:r>
              <a:rPr lang="zh-CN" altLang="en-US"/>
              <a:t>.</a:t>
            </a:r>
          </a:p>
        </p:txBody>
      </p:sp>
      <p:sp>
        <p:nvSpPr>
          <p:cNvPr id="4" name="标题 3"/>
          <p:cNvSpPr>
            <a:spLocks noGrp="1"/>
          </p:cNvSpPr>
          <p:nvPr>
            <p:ph type="title"/>
          </p:nvPr>
        </p:nvSpPr>
        <p:spPr>
          <a:xfrm>
            <a:off x="914400" y="304800"/>
            <a:ext cx="7429500" cy="1084580"/>
          </a:xfrm>
        </p:spPr>
        <p:txBody>
          <a:bodyPr>
            <a:normAutofit/>
          </a:bodyPr>
          <a:lstStyle/>
          <a:p>
            <a:r>
              <a:rPr lang="en-US" altLang="zh-CN" b="1" dirty="0">
                <a:solidFill>
                  <a:srgbClr val="C00000"/>
                </a:solidFill>
                <a:sym typeface="+mn-ea"/>
              </a:rPr>
              <a:t>Reduction of alkene &amp; alkyne: Hydrogenation</a:t>
            </a:r>
            <a:endParaRPr lang="zh-CN" altLang="en-US"/>
          </a:p>
        </p:txBody>
      </p:sp>
      <p:pic>
        <p:nvPicPr>
          <p:cNvPr id="5" name="图片 4"/>
          <p:cNvPicPr>
            <a:picLocks noChangeAspect="1"/>
          </p:cNvPicPr>
          <p:nvPr/>
        </p:nvPicPr>
        <p:blipFill>
          <a:blip r:embed="rId2"/>
          <a:stretch>
            <a:fillRect/>
          </a:stretch>
        </p:blipFill>
        <p:spPr>
          <a:xfrm>
            <a:off x="2266214" y="4572000"/>
            <a:ext cx="6043295" cy="137414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328930"/>
            <a:ext cx="8229600" cy="6376670"/>
          </a:xfrm>
        </p:spPr>
        <p:txBody>
          <a:bodyPr>
            <a:normAutofit/>
          </a:bodyPr>
          <a:lstStyle/>
          <a:p>
            <a:r>
              <a:rPr altLang="zh-CN" b="1" dirty="0">
                <a:solidFill>
                  <a:srgbClr val="C00000"/>
                </a:solidFill>
              </a:rPr>
              <a:t>Alkenes are reduced by hydrogen gas to alkanes</a:t>
            </a:r>
            <a:r>
              <a:rPr altLang="zh-CN" dirty="0"/>
              <a:t>:</a:t>
            </a:r>
          </a:p>
          <a:p>
            <a:endParaRPr altLang="zh-CN" dirty="0"/>
          </a:p>
          <a:p>
            <a:endParaRPr altLang="zh-CN" dirty="0"/>
          </a:p>
          <a:p>
            <a:endParaRPr altLang="zh-CN" dirty="0"/>
          </a:p>
          <a:p>
            <a:r>
              <a:rPr altLang="zh-CN" dirty="0"/>
              <a:t>This reaction also requires a transition metal catalyst, such as </a:t>
            </a:r>
            <a:r>
              <a:rPr altLang="zh-CN" b="1" dirty="0">
                <a:solidFill>
                  <a:srgbClr val="C00000"/>
                </a:solidFill>
              </a:rPr>
              <a:t>Ni(s) or Pt(s)</a:t>
            </a:r>
            <a:r>
              <a:rPr altLang="zh-CN" dirty="0"/>
              <a:t>. The</a:t>
            </a:r>
            <a:r>
              <a:rPr lang="en-US" dirty="0"/>
              <a:t> </a:t>
            </a:r>
            <a:r>
              <a:rPr altLang="zh-CN" dirty="0"/>
              <a:t>same catalysts can be used to reduce </a:t>
            </a:r>
            <a:r>
              <a:rPr altLang="zh-CN" b="1" dirty="0">
                <a:solidFill>
                  <a:srgbClr val="C00000"/>
                </a:solidFill>
              </a:rPr>
              <a:t>alkynes directly to alkanes</a:t>
            </a:r>
            <a:r>
              <a:rPr altLang="zh-CN" dirty="0"/>
              <a:t> using </a:t>
            </a:r>
            <a:r>
              <a:rPr altLang="zh-CN" b="1" dirty="0">
                <a:solidFill>
                  <a:srgbClr val="C00000"/>
                </a:solidFill>
              </a:rPr>
              <a:t>excess</a:t>
            </a:r>
            <a:r>
              <a:rPr lang="en-US" b="1" dirty="0">
                <a:solidFill>
                  <a:srgbClr val="C00000"/>
                </a:solidFill>
              </a:rPr>
              <a:t> </a:t>
            </a:r>
            <a:r>
              <a:rPr altLang="zh-CN" b="1" dirty="0">
                <a:solidFill>
                  <a:srgbClr val="C00000"/>
                </a:solidFill>
              </a:rPr>
              <a:t>hydrogen gas</a:t>
            </a:r>
            <a:r>
              <a:rPr altLang="zh-CN" dirty="0"/>
              <a:t>:</a:t>
            </a:r>
          </a:p>
          <a:p>
            <a:endParaRPr altLang="zh-CN" dirty="0"/>
          </a:p>
          <a:p>
            <a:endParaRPr altLang="zh-CN" dirty="0"/>
          </a:p>
          <a:p>
            <a:r>
              <a:rPr altLang="zh-CN" dirty="0"/>
              <a:t>Reduction of alkynes and alkenes </a:t>
            </a:r>
            <a:r>
              <a:rPr altLang="zh-CN" b="1" dirty="0">
                <a:solidFill>
                  <a:srgbClr val="C00000"/>
                </a:solidFill>
              </a:rPr>
              <a:t>decreases the degree of unsaturation</a:t>
            </a:r>
            <a:r>
              <a:rPr altLang="zh-CN" dirty="0"/>
              <a:t> of these</a:t>
            </a:r>
            <a:r>
              <a:rPr lang="en-US" dirty="0"/>
              <a:t> </a:t>
            </a:r>
            <a:r>
              <a:rPr altLang="zh-CN" dirty="0"/>
              <a:t>compounds.</a:t>
            </a:r>
          </a:p>
          <a:p>
            <a:endParaRPr lang="en-US" altLang="zh-CN" dirty="0"/>
          </a:p>
        </p:txBody>
      </p:sp>
      <p:pic>
        <p:nvPicPr>
          <p:cNvPr id="5" name="图片 4"/>
          <p:cNvPicPr>
            <a:picLocks noChangeAspect="1"/>
          </p:cNvPicPr>
          <p:nvPr/>
        </p:nvPicPr>
        <p:blipFill>
          <a:blip r:embed="rId2"/>
          <a:stretch>
            <a:fillRect/>
          </a:stretch>
        </p:blipFill>
        <p:spPr>
          <a:xfrm>
            <a:off x="1295400" y="914400"/>
            <a:ext cx="5343525" cy="1636395"/>
          </a:xfrm>
          <a:prstGeom prst="rect">
            <a:avLst/>
          </a:prstGeom>
        </p:spPr>
      </p:pic>
      <p:pic>
        <p:nvPicPr>
          <p:cNvPr id="6" name="图片 5"/>
          <p:cNvPicPr>
            <a:picLocks noChangeAspect="1"/>
          </p:cNvPicPr>
          <p:nvPr/>
        </p:nvPicPr>
        <p:blipFill>
          <a:blip r:embed="rId3"/>
          <a:stretch>
            <a:fillRect/>
          </a:stretch>
        </p:blipFill>
        <p:spPr>
          <a:xfrm>
            <a:off x="2057400" y="3962400"/>
            <a:ext cx="3775710" cy="1261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420" y="1032510"/>
            <a:ext cx="7754620" cy="4758690"/>
          </a:xfrm>
        </p:spPr>
        <p:txBody>
          <a:bodyPr>
            <a:normAutofit/>
          </a:bodyPr>
          <a:lstStyle/>
          <a:p>
            <a:r>
              <a:rPr lang="en-US" altLang="zh-CN" dirty="0">
                <a:sym typeface="+mn-ea"/>
              </a:rPr>
              <a:t>This process, known as </a:t>
            </a:r>
            <a:r>
              <a:rPr lang="en-US" altLang="zh-CN" b="1" dirty="0">
                <a:solidFill>
                  <a:srgbClr val="C00000"/>
                </a:solidFill>
                <a:sym typeface="+mn-ea"/>
              </a:rPr>
              <a:t>hydrogenation</a:t>
            </a:r>
            <a:r>
              <a:rPr lang="en-US" altLang="zh-CN" dirty="0">
                <a:sym typeface="+mn-ea"/>
              </a:rPr>
              <a:t>, is used in the </a:t>
            </a:r>
            <a:r>
              <a:rPr lang="en-US" altLang="zh-CN" b="1" dirty="0">
                <a:solidFill>
                  <a:srgbClr val="C00000"/>
                </a:solidFill>
                <a:sym typeface="+mn-ea"/>
              </a:rPr>
              <a:t>margarine</a:t>
            </a:r>
            <a:r>
              <a:rPr lang="en-US" altLang="zh-CN" dirty="0">
                <a:sym typeface="+mn-ea"/>
              </a:rPr>
              <a:t> industry to convert oils containing many unsaturated hydrocarbon chains into more saturated compounds which have higher melting points. </a:t>
            </a:r>
            <a:endParaRPr lang="en-US" altLang="zh-CN" dirty="0"/>
          </a:p>
          <a:p>
            <a:r>
              <a:rPr lang="en-US" altLang="zh-CN" dirty="0"/>
              <a:t>This is done so that margarine will be a solid at room temperature. </a:t>
            </a:r>
          </a:p>
          <a:p>
            <a:r>
              <a:rPr lang="en-US" altLang="zh-CN" dirty="0"/>
              <a:t>However, there are now widespread concerns about the health effects of so-called </a:t>
            </a:r>
            <a:r>
              <a:rPr lang="en-US" altLang="zh-CN" b="1" i="1" dirty="0">
                <a:solidFill>
                  <a:srgbClr val="C00000"/>
                </a:solidFill>
              </a:rPr>
              <a:t>trans </a:t>
            </a:r>
            <a:r>
              <a:rPr lang="en-US" altLang="zh-CN" b="1" dirty="0">
                <a:solidFill>
                  <a:srgbClr val="C00000"/>
                </a:solidFill>
              </a:rPr>
              <a:t>fats</a:t>
            </a:r>
            <a:r>
              <a:rPr lang="en-US" altLang="zh-CN" dirty="0"/>
              <a:t>, produced by partial hydrogenation of plant oils.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3"/>
          <a:srcRect t="24573"/>
          <a:stretch>
            <a:fillRect/>
          </a:stretch>
        </p:blipFill>
        <p:spPr>
          <a:xfrm>
            <a:off x="533400" y="228600"/>
            <a:ext cx="6931660" cy="1471295"/>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26773" y="450664"/>
            <a:ext cx="9170773" cy="5972972"/>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44116" y="838200"/>
            <a:ext cx="9067800" cy="5178948"/>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600200" y="0"/>
            <a:ext cx="6677660" cy="6816090"/>
            <a:chOff x="1620" y="0"/>
            <a:chExt cx="10516" cy="10734"/>
          </a:xfrm>
        </p:grpSpPr>
        <p:pic>
          <p:nvPicPr>
            <p:cNvPr id="4" name="图片 3"/>
            <p:cNvPicPr>
              <a:picLocks noChangeAspect="1"/>
            </p:cNvPicPr>
            <p:nvPr>
              <p:custDataLst>
                <p:tags r:id="rId2"/>
              </p:custDataLst>
            </p:nvPr>
          </p:nvPicPr>
          <p:blipFill>
            <a:blip r:embed="rId4"/>
            <a:stretch>
              <a:fillRect/>
            </a:stretch>
          </p:blipFill>
          <p:spPr>
            <a:xfrm>
              <a:off x="1620" y="0"/>
              <a:ext cx="10517" cy="10734"/>
            </a:xfrm>
            <a:prstGeom prst="rect">
              <a:avLst/>
            </a:prstGeom>
          </p:spPr>
        </p:pic>
        <p:sp>
          <p:nvSpPr>
            <p:cNvPr id="6" name="矩形 5"/>
            <p:cNvSpPr/>
            <p:nvPr/>
          </p:nvSpPr>
          <p:spPr>
            <a:xfrm>
              <a:off x="1623" y="13"/>
              <a:ext cx="3657" cy="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1"/>
            </p:custDataLst>
          </p:nvPr>
        </p:nvSpPr>
        <p:spPr>
          <a:xfrm>
            <a:off x="1602105" y="304800"/>
            <a:ext cx="2500630" cy="462280"/>
          </a:xfrm>
        </p:spPr>
        <p:txBody>
          <a:bodyPr>
            <a:normAutofit fontScale="90000"/>
          </a:bodyPr>
          <a:lstStyle/>
          <a:p>
            <a:r>
              <a:rPr lang="en-US" altLang="zh-CN" sz="2000" b="1" dirty="0">
                <a:solidFill>
                  <a:srgbClr val="C00000"/>
                </a:solidFill>
              </a:rPr>
              <a:t>Summary of </a:t>
            </a:r>
            <a:br>
              <a:rPr lang="en-US" altLang="zh-CN" sz="2000" b="1" dirty="0">
                <a:solidFill>
                  <a:srgbClr val="C00000"/>
                </a:solidFill>
              </a:rPr>
            </a:br>
            <a:r>
              <a:rPr lang="en-US" altLang="zh-CN" sz="2000" b="1" dirty="0">
                <a:solidFill>
                  <a:srgbClr val="C00000"/>
                </a:solidFill>
              </a:rPr>
              <a:t>organic reactions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685800"/>
            <a:ext cx="7754539" cy="5715000"/>
          </a:xfrm>
        </p:spPr>
        <p:txBody>
          <a:bodyPr>
            <a:normAutofit/>
          </a:bodyPr>
          <a:lstStyle/>
          <a:p>
            <a:r>
              <a:rPr lang="en-US" altLang="zh-CN" dirty="0"/>
              <a:t>The reaction does not take place in the dark as the energy of UV light is necessary to break the covalent bond in the chlorine molecule. </a:t>
            </a:r>
          </a:p>
          <a:p>
            <a:r>
              <a:rPr lang="en-US" altLang="zh-CN" dirty="0"/>
              <a:t>This splits it into chlorine atoms, which each have an unpaired electron and are known as </a:t>
            </a:r>
            <a:r>
              <a:rPr lang="en-US" altLang="zh-CN" b="1" dirty="0">
                <a:solidFill>
                  <a:srgbClr val="C00000"/>
                </a:solidFill>
              </a:rPr>
              <a:t>free radicals</a:t>
            </a:r>
            <a:r>
              <a:rPr lang="en-US" altLang="zh-CN" dirty="0"/>
              <a:t>. </a:t>
            </a:r>
          </a:p>
          <a:p>
            <a:r>
              <a:rPr lang="en-US" altLang="zh-CN" dirty="0"/>
              <a:t>Once formed, these radicals will start a chain reaction in which a mixture of products including the halogenoalkane is formed. </a:t>
            </a:r>
          </a:p>
          <a:p>
            <a:r>
              <a:rPr lang="en-US" altLang="zh-CN" dirty="0"/>
              <a:t>We can describe the reaction as a sequence of steps, known </a:t>
            </a:r>
            <a:r>
              <a:rPr lang="en-GB" altLang="zh-CN" dirty="0"/>
              <a:t>as the </a:t>
            </a:r>
            <a:r>
              <a:rPr lang="en-GB" altLang="zh-CN" b="1" dirty="0">
                <a:solidFill>
                  <a:srgbClr val="C00000"/>
                </a:solidFill>
              </a:rPr>
              <a:t>reaction mechanism</a:t>
            </a:r>
            <a:r>
              <a:rPr lang="en-GB"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165403"/>
            <a:ext cx="8145662" cy="1066800"/>
          </a:xfrm>
        </p:spPr>
        <p:txBody>
          <a:bodyPr>
            <a:normAutofit/>
          </a:bodyPr>
          <a:lstStyle/>
          <a:p>
            <a:r>
              <a:rPr lang="en-US" altLang="zh-CN" sz="3200" b="1" dirty="0">
                <a:solidFill>
                  <a:srgbClr val="C00000"/>
                </a:solidFill>
              </a:rPr>
              <a:t>Initiation</a:t>
            </a:r>
            <a:endParaRPr lang="zh-CN" altLang="en-US" sz="3200" b="1" dirty="0">
              <a:solidFill>
                <a:srgbClr val="C00000"/>
              </a:solidFill>
            </a:endParaRPr>
          </a:p>
        </p:txBody>
      </p:sp>
      <p:sp>
        <p:nvSpPr>
          <p:cNvPr id="3" name="内容占位符 2"/>
          <p:cNvSpPr>
            <a:spLocks noGrp="1"/>
          </p:cNvSpPr>
          <p:nvPr>
            <p:ph idx="1"/>
          </p:nvPr>
        </p:nvSpPr>
        <p:spPr>
          <a:xfrm>
            <a:off x="693539" y="2222803"/>
            <a:ext cx="7754539" cy="4330397"/>
          </a:xfrm>
        </p:spPr>
        <p:txBody>
          <a:bodyPr>
            <a:normAutofit/>
          </a:bodyPr>
          <a:lstStyle/>
          <a:p>
            <a:r>
              <a:rPr lang="en-US" altLang="zh-CN" dirty="0"/>
              <a:t>This process occurs in the presence of ultra-violet light. </a:t>
            </a:r>
          </a:p>
          <a:p>
            <a:r>
              <a:rPr lang="en-US" altLang="zh-CN" dirty="0"/>
              <a:t>It is known as </a:t>
            </a:r>
            <a:r>
              <a:rPr lang="en-US" altLang="zh-CN" b="1" dirty="0">
                <a:solidFill>
                  <a:srgbClr val="C00000"/>
                </a:solidFill>
              </a:rPr>
              <a:t>photochemical homolytic fission </a:t>
            </a:r>
            <a:r>
              <a:rPr lang="en-US" altLang="zh-CN" dirty="0"/>
              <a:t>because the bond between the chlorine atoms is broken, splitting the shared pair of electrons between the two atoms. </a:t>
            </a:r>
          </a:p>
          <a:p>
            <a:r>
              <a:rPr lang="en-US" altLang="zh-CN" dirty="0"/>
              <a:t>This process can be shown using single-sided curly arrows, sometimes known as ‘fishhooks’, to show the movement of a single electron.</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48617" y="990600"/>
            <a:ext cx="9044382" cy="1232203"/>
          </a:xfrm>
          <a:prstGeom prst="rect">
            <a:avLst/>
          </a:prstGeom>
        </p:spPr>
      </p:pic>
      <p:pic>
        <p:nvPicPr>
          <p:cNvPr id="5" name="图片 4"/>
          <p:cNvPicPr>
            <a:picLocks noChangeAspect="1"/>
          </p:cNvPicPr>
          <p:nvPr/>
        </p:nvPicPr>
        <p:blipFill>
          <a:blip r:embed="rId3">
            <a:lum bright="-20000" contrast="40000"/>
          </a:blip>
          <a:stretch>
            <a:fillRect/>
          </a:stretch>
        </p:blipFill>
        <p:spPr>
          <a:xfrm>
            <a:off x="1828800" y="5638800"/>
            <a:ext cx="5073308"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76200"/>
            <a:ext cx="8145662" cy="1066800"/>
          </a:xfrm>
        </p:spPr>
        <p:txBody>
          <a:bodyPr>
            <a:normAutofit/>
          </a:bodyPr>
          <a:lstStyle/>
          <a:p>
            <a:r>
              <a:rPr lang="en-US" altLang="zh-CN" sz="3200" b="1" dirty="0">
                <a:solidFill>
                  <a:srgbClr val="C00000"/>
                </a:solidFill>
              </a:rPr>
              <a:t>Propagation</a:t>
            </a:r>
            <a:endParaRPr lang="zh-CN" altLang="en-US" sz="3200" b="1" dirty="0">
              <a:solidFill>
                <a:srgbClr val="C00000"/>
              </a:solidFill>
            </a:endParaRPr>
          </a:p>
        </p:txBody>
      </p:sp>
      <p:sp>
        <p:nvSpPr>
          <p:cNvPr id="3" name="内容占位符 2"/>
          <p:cNvSpPr>
            <a:spLocks noGrp="1"/>
          </p:cNvSpPr>
          <p:nvPr>
            <p:ph idx="1"/>
          </p:nvPr>
        </p:nvSpPr>
        <p:spPr>
          <a:xfrm>
            <a:off x="693539" y="990600"/>
            <a:ext cx="7754539" cy="5486400"/>
          </a:xfrm>
        </p:spPr>
        <p:txBody>
          <a:bodyPr>
            <a:normAutofit/>
          </a:bodyPr>
          <a:lstStyle/>
          <a:p>
            <a:r>
              <a:rPr lang="en-US" altLang="zh-CN" dirty="0"/>
              <a:t>Propagation reactions both use and produce free radicals.</a:t>
            </a:r>
          </a:p>
          <a:p>
            <a:endParaRPr lang="en-US" altLang="zh-CN" dirty="0"/>
          </a:p>
          <a:p>
            <a:endParaRPr lang="en-US" altLang="zh-CN" dirty="0"/>
          </a:p>
          <a:p>
            <a:r>
              <a:rPr lang="en-US" altLang="zh-CN" dirty="0"/>
              <a:t>There are many possible propagation steps, which all allow the reaction to continue.</a:t>
            </a:r>
          </a:p>
          <a:p>
            <a:r>
              <a:rPr lang="en-US" altLang="zh-CN" dirty="0"/>
              <a:t>This is why this type of reaction is often called a </a:t>
            </a:r>
            <a:r>
              <a:rPr lang="en-US" altLang="zh-CN" b="1" dirty="0">
                <a:solidFill>
                  <a:srgbClr val="C00000"/>
                </a:solidFill>
              </a:rPr>
              <a:t>chain reaction</a:t>
            </a:r>
            <a:r>
              <a:rPr lang="en-US" altLang="zh-CN" dirty="0"/>
              <a:t>.</a:t>
            </a:r>
            <a:endParaRPr lang="zh-CN" altLang="en-US" dirty="0"/>
          </a:p>
        </p:txBody>
      </p:sp>
      <p:pic>
        <p:nvPicPr>
          <p:cNvPr id="4" name="图片 3"/>
          <p:cNvPicPr>
            <a:picLocks noChangeAspect="1"/>
          </p:cNvPicPr>
          <p:nvPr/>
        </p:nvPicPr>
        <p:blipFill rotWithShape="1">
          <a:blip r:embed="rId2">
            <a:lum bright="-20000" contrast="40000"/>
          </a:blip>
          <a:srcRect b="50000"/>
          <a:stretch>
            <a:fillRect/>
          </a:stretch>
        </p:blipFill>
        <p:spPr>
          <a:xfrm>
            <a:off x="1955161" y="1524000"/>
            <a:ext cx="4571875" cy="1143000"/>
          </a:xfrm>
          <a:prstGeom prst="rect">
            <a:avLst/>
          </a:prstGeom>
        </p:spPr>
      </p:pic>
      <p:pic>
        <p:nvPicPr>
          <p:cNvPr id="5" name="图片 4"/>
          <p:cNvPicPr>
            <a:picLocks noChangeAspect="1"/>
          </p:cNvPicPr>
          <p:nvPr/>
        </p:nvPicPr>
        <p:blipFill rotWithShape="1">
          <a:blip r:embed="rId2">
            <a:lum bright="-20000" contrast="40000"/>
          </a:blip>
          <a:srcRect t="50000"/>
          <a:stretch>
            <a:fillRect/>
          </a:stretch>
        </p:blipFill>
        <p:spPr>
          <a:xfrm>
            <a:off x="1955161" y="4724400"/>
            <a:ext cx="4571875" cy="114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1066800"/>
          </a:xfrm>
        </p:spPr>
        <p:txBody>
          <a:bodyPr>
            <a:normAutofit/>
          </a:bodyPr>
          <a:lstStyle/>
          <a:p>
            <a:r>
              <a:rPr lang="en-US" altLang="zh-CN" sz="3200" b="1" dirty="0">
                <a:solidFill>
                  <a:srgbClr val="C00000"/>
                </a:solidFill>
              </a:rPr>
              <a:t>Termination</a:t>
            </a:r>
            <a:endParaRPr lang="zh-CN" altLang="en-US" sz="3200" b="1" dirty="0">
              <a:solidFill>
                <a:srgbClr val="C00000"/>
              </a:solidFill>
            </a:endParaRPr>
          </a:p>
        </p:txBody>
      </p:sp>
      <p:sp>
        <p:nvSpPr>
          <p:cNvPr id="3" name="内容占位符 2"/>
          <p:cNvSpPr>
            <a:spLocks noGrp="1"/>
          </p:cNvSpPr>
          <p:nvPr>
            <p:ph idx="1"/>
          </p:nvPr>
        </p:nvSpPr>
        <p:spPr>
          <a:xfrm>
            <a:off x="533400" y="1447800"/>
            <a:ext cx="8067078" cy="4343401"/>
          </a:xfrm>
        </p:spPr>
        <p:txBody>
          <a:bodyPr>
            <a:normAutofit/>
          </a:bodyPr>
          <a:lstStyle/>
          <a:p>
            <a:r>
              <a:rPr lang="en-US" altLang="zh-CN" dirty="0"/>
              <a:t>Termination reactions remove free radicals from the mixture by causing them to react together and pair up their electrons. </a:t>
            </a:r>
          </a:p>
          <a:p>
            <a:r>
              <a:rPr lang="en-US" altLang="zh-CN" dirty="0"/>
              <a:t>Again there are many possible termination steps.</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2514600" y="3276600"/>
            <a:ext cx="3703172" cy="1771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1066800"/>
          </a:xfrm>
        </p:spPr>
        <p:txBody>
          <a:bodyPr>
            <a:normAutofit/>
          </a:bodyPr>
          <a:lstStyle/>
          <a:p>
            <a:r>
              <a:rPr lang="en-US" altLang="zh-CN" sz="3200" b="1" dirty="0">
                <a:solidFill>
                  <a:srgbClr val="C00000"/>
                </a:solidFill>
              </a:rPr>
              <a:t>Free Radical Substitution Summary</a:t>
            </a:r>
            <a:endParaRPr lang="zh-CN" altLang="en-US" sz="3200" b="1" dirty="0">
              <a:solidFill>
                <a:srgbClr val="C00000"/>
              </a:solidFill>
            </a:endParaRPr>
          </a:p>
        </p:txBody>
      </p:sp>
      <p:sp>
        <p:nvSpPr>
          <p:cNvPr id="3" name="内容占位符 2"/>
          <p:cNvSpPr>
            <a:spLocks noGrp="1"/>
          </p:cNvSpPr>
          <p:nvPr>
            <p:ph idx="1"/>
          </p:nvPr>
        </p:nvSpPr>
        <p:spPr>
          <a:xfrm>
            <a:off x="533399" y="1447800"/>
            <a:ext cx="8305801" cy="4343401"/>
          </a:xfrm>
        </p:spPr>
        <p:txBody>
          <a:bodyPr>
            <a:normAutofit/>
          </a:bodyPr>
          <a:lstStyle/>
          <a:p>
            <a:r>
              <a:rPr lang="en-US" altLang="zh-CN" dirty="0"/>
              <a:t>It requires UV light as the condition</a:t>
            </a:r>
          </a:p>
          <a:p>
            <a:r>
              <a:rPr lang="en-US" altLang="zh-CN" dirty="0"/>
              <a:t>Initiation: X</a:t>
            </a:r>
            <a:r>
              <a:rPr lang="en-US" altLang="zh-CN" baseline="-25000" dirty="0"/>
              <a:t>2</a:t>
            </a:r>
            <a:r>
              <a:rPr lang="en-US" altLang="zh-CN" dirty="0"/>
              <a:t> </a:t>
            </a:r>
            <a:r>
              <a:rPr lang="zh-CN" altLang="en-US" dirty="0"/>
              <a:t>→ </a:t>
            </a:r>
            <a:r>
              <a:rPr lang="en-US" altLang="zh-CN" dirty="0"/>
              <a:t>2 X·</a:t>
            </a:r>
          </a:p>
          <a:p>
            <a:r>
              <a:rPr lang="en-US" altLang="zh-CN" dirty="0"/>
              <a:t>Propagation: X· + RH </a:t>
            </a:r>
            <a:r>
              <a:rPr lang="zh-CN" altLang="en-US" dirty="0"/>
              <a:t>→ </a:t>
            </a:r>
            <a:r>
              <a:rPr lang="en-US" altLang="zh-CN" dirty="0"/>
              <a:t>R· + HX	   R· + X</a:t>
            </a:r>
            <a:r>
              <a:rPr lang="en-US" altLang="zh-CN" baseline="-25000" dirty="0"/>
              <a:t>2</a:t>
            </a:r>
            <a:r>
              <a:rPr lang="en-US" altLang="zh-CN" dirty="0"/>
              <a:t> </a:t>
            </a:r>
            <a:r>
              <a:rPr lang="zh-CN" altLang="en-US" dirty="0"/>
              <a:t>→ </a:t>
            </a:r>
            <a:r>
              <a:rPr lang="en-US" altLang="zh-CN" dirty="0"/>
              <a:t>RX + X·</a:t>
            </a:r>
          </a:p>
          <a:p>
            <a:r>
              <a:rPr lang="en-US" altLang="zh-CN" dirty="0"/>
              <a:t>Termination: X· + X· </a:t>
            </a:r>
            <a:r>
              <a:rPr lang="zh-CN" altLang="en-US" dirty="0"/>
              <a:t>→ </a:t>
            </a:r>
            <a:r>
              <a:rPr lang="en-US" altLang="zh-CN" dirty="0"/>
              <a:t>X</a:t>
            </a:r>
            <a:r>
              <a:rPr lang="en-US" altLang="zh-CN" baseline="-25000" dirty="0"/>
              <a:t>2</a:t>
            </a:r>
            <a:r>
              <a:rPr lang="en-US" altLang="zh-CN" dirty="0"/>
              <a:t>	    X· + R· </a:t>
            </a:r>
            <a:r>
              <a:rPr lang="zh-CN" altLang="en-US" dirty="0"/>
              <a:t>→ </a:t>
            </a:r>
            <a:r>
              <a:rPr lang="en-US" altLang="zh-CN" dirty="0"/>
              <a:t>RX         R· + R· </a:t>
            </a:r>
            <a:r>
              <a:rPr lang="zh-CN" altLang="en-US" dirty="0"/>
              <a:t>→ </a:t>
            </a:r>
            <a:r>
              <a:rPr lang="en-US" altLang="zh-CN" dirty="0"/>
              <a:t>RR</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76200" y="2018690"/>
            <a:ext cx="9044382" cy="24771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3618" r="2312"/>
          <a:stretch>
            <a:fillRect/>
          </a:stretch>
        </p:blipFill>
        <p:spPr>
          <a:xfrm>
            <a:off x="609600" y="259080"/>
            <a:ext cx="5133975" cy="822960"/>
          </a:xfrm>
          <a:prstGeom prst="rect">
            <a:avLst/>
          </a:prstGeom>
        </p:spPr>
      </p:pic>
      <p:pic>
        <p:nvPicPr>
          <p:cNvPr id="5" name="图片 4"/>
          <p:cNvPicPr>
            <a:picLocks noChangeAspect="1"/>
          </p:cNvPicPr>
          <p:nvPr/>
        </p:nvPicPr>
        <p:blipFill>
          <a:blip r:embed="rId3"/>
          <a:stretch>
            <a:fillRect/>
          </a:stretch>
        </p:blipFill>
        <p:spPr>
          <a:xfrm>
            <a:off x="609600" y="1066800"/>
            <a:ext cx="5133975" cy="2820670"/>
          </a:xfrm>
          <a:prstGeom prst="rect">
            <a:avLst/>
          </a:prstGeom>
        </p:spPr>
      </p:pic>
      <p:pic>
        <p:nvPicPr>
          <p:cNvPr id="6" name="图片 5"/>
          <p:cNvPicPr>
            <a:picLocks noChangeAspect="1"/>
          </p:cNvPicPr>
          <p:nvPr/>
        </p:nvPicPr>
        <p:blipFill>
          <a:blip r:embed="rId4"/>
          <a:srcRect r="4317"/>
          <a:stretch>
            <a:fillRect/>
          </a:stretch>
        </p:blipFill>
        <p:spPr>
          <a:xfrm>
            <a:off x="304800" y="4191000"/>
            <a:ext cx="8458200" cy="6070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600"/>
            <a:ext cx="7702550" cy="1028700"/>
          </a:xfrm>
        </p:spPr>
        <p:txBody>
          <a:bodyPr>
            <a:normAutofit/>
          </a:bodyPr>
          <a:lstStyle/>
          <a:p>
            <a:r>
              <a:rPr lang="en-US" altLang="zh-CN" sz="4000" b="1" dirty="0">
                <a:solidFill>
                  <a:srgbClr val="C00000"/>
                </a:solidFill>
              </a:rPr>
              <a:t>14.2 Electrophilic Addition</a:t>
            </a:r>
          </a:p>
        </p:txBody>
      </p:sp>
      <p:pic>
        <p:nvPicPr>
          <p:cNvPr id="4" name="图片 3"/>
          <p:cNvPicPr>
            <a:picLocks noChangeAspect="1"/>
          </p:cNvPicPr>
          <p:nvPr/>
        </p:nvPicPr>
        <p:blipFill>
          <a:blip r:embed="rId2"/>
          <a:stretch>
            <a:fillRect/>
          </a:stretch>
        </p:blipFill>
        <p:spPr>
          <a:xfrm>
            <a:off x="838200" y="1066800"/>
            <a:ext cx="7412355" cy="55105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5"/>
          <a:stretch>
            <a:fillRect/>
          </a:stretch>
        </p:blipFill>
        <p:spPr>
          <a:xfrm>
            <a:off x="433070" y="1524000"/>
            <a:ext cx="8277225" cy="2405380"/>
          </a:xfrm>
          <a:prstGeom prst="rect">
            <a:avLst/>
          </a:prstGeom>
        </p:spPr>
      </p:pic>
      <p:sp>
        <p:nvSpPr>
          <p:cNvPr id="6" name="文本框 5"/>
          <p:cNvSpPr txBox="1"/>
          <p:nvPr>
            <p:custDataLst>
              <p:tags r:id="rId2"/>
            </p:custDataLst>
          </p:nvPr>
        </p:nvSpPr>
        <p:spPr>
          <a:xfrm>
            <a:off x="6910070" y="1600200"/>
            <a:ext cx="1261110" cy="368300"/>
          </a:xfrm>
          <a:prstGeom prst="rect">
            <a:avLst/>
          </a:prstGeom>
          <a:noFill/>
        </p:spPr>
        <p:txBody>
          <a:bodyPr wrap="square" rtlCol="0">
            <a:spAutoFit/>
          </a:bodyPr>
          <a:lstStyle/>
          <a:p>
            <a:r>
              <a:rPr lang="en-US" altLang="zh-CN" b="1">
                <a:solidFill>
                  <a:srgbClr val="FF0000"/>
                </a:solidFill>
              </a:rPr>
              <a:t>HL Only</a:t>
            </a:r>
          </a:p>
        </p:txBody>
      </p:sp>
      <p:sp>
        <p:nvSpPr>
          <p:cNvPr id="7" name="文本框 6"/>
          <p:cNvSpPr txBox="1"/>
          <p:nvPr>
            <p:custDataLst>
              <p:tags r:id="rId3"/>
            </p:custDataLst>
          </p:nvPr>
        </p:nvSpPr>
        <p:spPr>
          <a:xfrm>
            <a:off x="6910070" y="3561080"/>
            <a:ext cx="1261110" cy="368300"/>
          </a:xfrm>
          <a:prstGeom prst="rect">
            <a:avLst/>
          </a:prstGeom>
          <a:noFill/>
        </p:spPr>
        <p:txBody>
          <a:bodyPr wrap="square" rtlCol="0">
            <a:spAutoFit/>
          </a:bodyPr>
          <a:lstStyle/>
          <a:p>
            <a:r>
              <a:rPr lang="en-US" altLang="zh-CN" b="1">
                <a:solidFill>
                  <a:srgbClr val="FF0000"/>
                </a:solidFill>
              </a:rPr>
              <a:t>HL Only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57200" y="457200"/>
            <a:ext cx="8172450" cy="38671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a:bodyPr>
          <a:lstStyle/>
          <a:p>
            <a:r>
              <a:rPr lang="en-US" altLang="zh-CN" sz="3200" b="1" dirty="0">
                <a:solidFill>
                  <a:srgbClr val="C00000"/>
                </a:solidFill>
              </a:rPr>
              <a:t>Alkenes</a:t>
            </a:r>
            <a:endParaRPr lang="zh-CN" altLang="en-US" sz="3200" b="1" dirty="0">
              <a:solidFill>
                <a:srgbClr val="C00000"/>
              </a:solidFill>
            </a:endParaRPr>
          </a:p>
        </p:txBody>
      </p:sp>
      <p:sp>
        <p:nvSpPr>
          <p:cNvPr id="3" name="内容占位符 2"/>
          <p:cNvSpPr>
            <a:spLocks noGrp="1"/>
          </p:cNvSpPr>
          <p:nvPr>
            <p:ph idx="1"/>
          </p:nvPr>
        </p:nvSpPr>
        <p:spPr>
          <a:xfrm>
            <a:off x="693539" y="1447800"/>
            <a:ext cx="7754539" cy="4953000"/>
          </a:xfrm>
        </p:spPr>
        <p:txBody>
          <a:bodyPr>
            <a:normAutofit/>
          </a:bodyPr>
          <a:lstStyle/>
          <a:p>
            <a:r>
              <a:rPr lang="en-GB" altLang="zh-CN" dirty="0"/>
              <a:t>General formula C</a:t>
            </a:r>
            <a:r>
              <a:rPr lang="en-GB" altLang="zh-CN" i="1" baseline="-25000" dirty="0"/>
              <a:t>n</a:t>
            </a:r>
            <a:r>
              <a:rPr lang="en-GB" altLang="zh-CN" dirty="0"/>
              <a:t>H</a:t>
            </a:r>
            <a:r>
              <a:rPr lang="en-GB" altLang="zh-CN" baseline="-25000" dirty="0"/>
              <a:t>2</a:t>
            </a:r>
            <a:r>
              <a:rPr lang="en-GB" altLang="zh-CN" i="1" baseline="-25000" dirty="0"/>
              <a:t>n</a:t>
            </a:r>
            <a:r>
              <a:rPr lang="en-GB" altLang="zh-CN" dirty="0"/>
              <a:t>.</a:t>
            </a:r>
          </a:p>
          <a:p>
            <a:r>
              <a:rPr lang="en-GB" altLang="zh-CN" dirty="0"/>
              <a:t>Alkenes are </a:t>
            </a:r>
            <a:r>
              <a:rPr lang="en-GB" altLang="zh-CN" b="1" dirty="0">
                <a:solidFill>
                  <a:srgbClr val="C00000"/>
                </a:solidFill>
              </a:rPr>
              <a:t>unsaturated hydrocarbons </a:t>
            </a:r>
            <a:r>
              <a:rPr lang="en-GB" altLang="zh-CN" dirty="0"/>
              <a:t>containing a carbon–carbon double bond.</a:t>
            </a:r>
          </a:p>
          <a:p>
            <a:endParaRPr lang="en-US" altLang="zh-CN" dirty="0"/>
          </a:p>
          <a:p>
            <a:endParaRPr lang="en-US" altLang="zh-CN" dirty="0"/>
          </a:p>
          <a:p>
            <a:r>
              <a:rPr lang="en-US" altLang="zh-CN" dirty="0"/>
              <a:t>the double bond is made of two different bonds, one </a:t>
            </a:r>
            <a:r>
              <a:rPr lang="el-GR" altLang="zh-CN" dirty="0"/>
              <a:t>σ</a:t>
            </a:r>
            <a:r>
              <a:rPr lang="en-US" altLang="zh-CN" dirty="0"/>
              <a:t>, and one </a:t>
            </a:r>
            <a:r>
              <a:rPr lang="el-GR" altLang="zh-CN" dirty="0"/>
              <a:t>π</a:t>
            </a:r>
            <a:r>
              <a:rPr lang="en-US" altLang="zh-CN" dirty="0"/>
              <a:t>, and the carbon atoms are sp</a:t>
            </a:r>
            <a:r>
              <a:rPr lang="en-US" altLang="zh-CN" baseline="30000" dirty="0"/>
              <a:t>2</a:t>
            </a:r>
            <a:r>
              <a:rPr lang="en-US" altLang="zh-CN" dirty="0"/>
              <a:t> hybridized, forming a triangular planar shape with angles of 120°.</a:t>
            </a:r>
            <a:endParaRPr lang="zh-CN" altLang="en-US" dirty="0"/>
          </a:p>
        </p:txBody>
      </p:sp>
      <p:pic>
        <p:nvPicPr>
          <p:cNvPr id="4" name="图片 3"/>
          <p:cNvPicPr>
            <a:picLocks noChangeAspect="1"/>
          </p:cNvPicPr>
          <p:nvPr/>
        </p:nvPicPr>
        <p:blipFill>
          <a:blip r:embed="rId2"/>
          <a:stretch>
            <a:fillRect/>
          </a:stretch>
        </p:blipFill>
        <p:spPr>
          <a:xfrm>
            <a:off x="3300529" y="2971800"/>
            <a:ext cx="2540557" cy="1155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a:bodyPr>
          <a:lstStyle/>
          <a:p>
            <a:r>
              <a:rPr lang="en-US" altLang="zh-CN" sz="3200" b="1" dirty="0">
                <a:solidFill>
                  <a:srgbClr val="C00000"/>
                </a:solidFill>
              </a:rPr>
              <a:t>Electrophilic Addition</a:t>
            </a:r>
            <a:endParaRPr lang="zh-CN" altLang="en-US" sz="3200" b="1" dirty="0">
              <a:solidFill>
                <a:srgbClr val="C00000"/>
              </a:solidFill>
            </a:endParaRPr>
          </a:p>
        </p:txBody>
      </p:sp>
      <p:sp>
        <p:nvSpPr>
          <p:cNvPr id="3" name="内容占位符 2"/>
          <p:cNvSpPr>
            <a:spLocks noGrp="1"/>
          </p:cNvSpPr>
          <p:nvPr>
            <p:ph idx="1"/>
          </p:nvPr>
        </p:nvSpPr>
        <p:spPr>
          <a:xfrm>
            <a:off x="693539" y="1447800"/>
            <a:ext cx="7754539" cy="5334000"/>
          </a:xfrm>
        </p:spPr>
        <p:txBody>
          <a:bodyPr>
            <a:normAutofit/>
          </a:bodyPr>
          <a:lstStyle/>
          <a:p>
            <a:r>
              <a:rPr lang="en-US" altLang="zh-CN" dirty="0"/>
              <a:t>Alkenes are more reactive than alkanes as the double bond is the site of reactivity of the molecule. </a:t>
            </a:r>
          </a:p>
          <a:p>
            <a:r>
              <a:rPr lang="en-US" altLang="zh-CN" dirty="0"/>
              <a:t>The </a:t>
            </a:r>
            <a:r>
              <a:rPr lang="el-GR" altLang="zh-CN" dirty="0"/>
              <a:t>π</a:t>
            </a:r>
            <a:r>
              <a:rPr lang="en-US" altLang="zh-CN" dirty="0"/>
              <a:t> bond is relatively easily broken, which creates two new bonding positions on the carbon atoms. </a:t>
            </a:r>
          </a:p>
          <a:p>
            <a:r>
              <a:rPr lang="en-US" altLang="zh-CN" dirty="0"/>
              <a:t>This enables alkenes to undergo </a:t>
            </a:r>
            <a:r>
              <a:rPr lang="en-US" altLang="zh-CN" b="1" dirty="0">
                <a:solidFill>
                  <a:srgbClr val="C00000"/>
                </a:solidFill>
              </a:rPr>
              <a:t>addition reactions </a:t>
            </a:r>
            <a:r>
              <a:rPr lang="en-US" altLang="zh-CN" dirty="0"/>
              <a:t>and so form a range of different saturated products.</a:t>
            </a:r>
          </a:p>
          <a:p>
            <a:r>
              <a:rPr lang="en-US" altLang="zh-CN" dirty="0"/>
              <a:t>Since the </a:t>
            </a:r>
            <a:r>
              <a:rPr lang="en-US" altLang="zh-CN" b="1" dirty="0">
                <a:solidFill>
                  <a:srgbClr val="C00000"/>
                </a:solidFill>
              </a:rPr>
              <a:t>electron density of the C=C double bond is higher than normal C-C single bond</a:t>
            </a:r>
            <a:r>
              <a:rPr lang="en-US" altLang="zh-CN" dirty="0"/>
              <a:t>, this kind of addition reactions is specifically called </a:t>
            </a:r>
            <a:r>
              <a:rPr lang="en-US" altLang="zh-CN" b="1" dirty="0">
                <a:solidFill>
                  <a:srgbClr val="C00000"/>
                </a:solidFill>
              </a:rPr>
              <a:t>electrophilic addition</a:t>
            </a:r>
            <a:r>
              <a:rPr lang="en-US" altLang="zh-CN" dirty="0"/>
              <a:t>, which means an </a:t>
            </a:r>
            <a:r>
              <a:rPr lang="en-US" altLang="zh-CN" b="1" dirty="0">
                <a:solidFill>
                  <a:srgbClr val="C00000"/>
                </a:solidFill>
              </a:rPr>
              <a:t>electrophile</a:t>
            </a:r>
            <a:r>
              <a:rPr lang="en-US" altLang="zh-CN" dirty="0"/>
              <a:t> is needed as the other reagent.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3485" y="1752600"/>
            <a:ext cx="8145661" cy="4969042"/>
          </a:xfrm>
        </p:spPr>
        <p:txBody>
          <a:bodyPr>
            <a:normAutofit fontScale="92500" lnSpcReduction="20000"/>
          </a:bodyPr>
          <a:lstStyle/>
          <a:p>
            <a:r>
              <a:rPr lang="en-US" altLang="zh-CN" dirty="0"/>
              <a:t>The carbon atoms of the double bond are sp</a:t>
            </a:r>
            <a:r>
              <a:rPr lang="en-US" altLang="zh-CN" baseline="30000" dirty="0"/>
              <a:t>2</a:t>
            </a:r>
            <a:r>
              <a:rPr lang="en-US" altLang="zh-CN" dirty="0"/>
              <a:t> hybridized, forming a planar triangular shape, with bond angle 120°. </a:t>
            </a:r>
          </a:p>
          <a:p>
            <a:r>
              <a:rPr lang="en-US" altLang="zh-CN" dirty="0"/>
              <a:t>This is a fairly open structure that makes it relatively easy for incoming groups to attack.</a:t>
            </a:r>
          </a:p>
          <a:p>
            <a:r>
              <a:rPr lang="en-US" altLang="zh-CN" dirty="0"/>
              <a:t>The </a:t>
            </a:r>
            <a:r>
              <a:rPr lang="el-GR" altLang="zh-CN" dirty="0"/>
              <a:t>π </a:t>
            </a:r>
            <a:r>
              <a:rPr lang="en-US" altLang="zh-CN" dirty="0"/>
              <a:t>bond represents an area of electron density above and below the plane of the bond axis. </a:t>
            </a:r>
          </a:p>
          <a:p>
            <a:r>
              <a:rPr lang="en-US" altLang="zh-CN" dirty="0"/>
              <a:t>Because electrons in the </a:t>
            </a:r>
            <a:r>
              <a:rPr lang="el-GR" altLang="zh-CN" dirty="0"/>
              <a:t>π</a:t>
            </a:r>
            <a:r>
              <a:rPr lang="en-US" altLang="zh-CN" dirty="0"/>
              <a:t> bond are less closely associated with the nuclei, it is a weaker bond than the </a:t>
            </a:r>
            <a:r>
              <a:rPr lang="el-GR" altLang="zh-CN" dirty="0"/>
              <a:t>σ</a:t>
            </a:r>
            <a:r>
              <a:rPr lang="en-US" altLang="zh-CN" dirty="0"/>
              <a:t> bond and so breaks more easily during the </a:t>
            </a:r>
            <a:r>
              <a:rPr lang="en-GB" altLang="zh-CN" dirty="0"/>
              <a:t>addition reactions.</a:t>
            </a:r>
          </a:p>
          <a:p>
            <a:r>
              <a:rPr lang="en-US" altLang="zh-CN" dirty="0"/>
              <a:t>Because it is an area of higher electron density, the </a:t>
            </a:r>
            <a:r>
              <a:rPr lang="el-GR" altLang="zh-CN" dirty="0"/>
              <a:t>π</a:t>
            </a:r>
            <a:r>
              <a:rPr lang="en-US" altLang="zh-CN" dirty="0"/>
              <a:t> bond in the C=C double bond is attractive to </a:t>
            </a:r>
            <a:r>
              <a:rPr lang="en-US" altLang="zh-CN" b="1" dirty="0">
                <a:solidFill>
                  <a:srgbClr val="C00000"/>
                </a:solidFill>
              </a:rPr>
              <a:t>electrophiles</a:t>
            </a:r>
            <a:r>
              <a:rPr lang="en-US" altLang="zh-CN" dirty="0"/>
              <a:t>, </a:t>
            </a:r>
            <a:r>
              <a:rPr lang="en-US" altLang="zh-CN" b="1" dirty="0">
                <a:solidFill>
                  <a:srgbClr val="C00000"/>
                </a:solidFill>
              </a:rPr>
              <a:t>species that either are cations or are with partial positive charge</a:t>
            </a:r>
            <a:r>
              <a:rPr lang="en-GB" altLang="zh-CN" dirty="0"/>
              <a:t>.</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3200400" y="264628"/>
            <a:ext cx="2231898" cy="14879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457200"/>
            <a:ext cx="7754539" cy="6248400"/>
          </a:xfrm>
        </p:spPr>
        <p:txBody>
          <a:bodyPr>
            <a:normAutofit/>
          </a:bodyPr>
          <a:lstStyle/>
          <a:p>
            <a:r>
              <a:rPr lang="en-US" altLang="zh-CN" dirty="0"/>
              <a:t>When this bond breaks, reactants attach at each carbon atom:</a:t>
            </a:r>
          </a:p>
          <a:p>
            <a:endParaRPr lang="en-US" altLang="zh-CN" dirty="0"/>
          </a:p>
          <a:p>
            <a:endParaRPr lang="en-US" altLang="zh-CN" dirty="0"/>
          </a:p>
          <a:p>
            <a:r>
              <a:rPr lang="en-US" altLang="zh-CN" dirty="0"/>
              <a:t>Reactions between these reagents and alkenes are therefore known as </a:t>
            </a:r>
            <a:r>
              <a:rPr lang="en-US" altLang="zh-CN" b="1" dirty="0">
                <a:solidFill>
                  <a:srgbClr val="C00000"/>
                </a:solidFill>
              </a:rPr>
              <a:t>electrophilic addition reactions</a:t>
            </a:r>
            <a:r>
              <a:rPr lang="en-US" altLang="zh-CN" dirty="0"/>
              <a:t>. </a:t>
            </a:r>
          </a:p>
          <a:p>
            <a:r>
              <a:rPr lang="en-US" altLang="zh-CN" dirty="0"/>
              <a:t>Good examples include the addition of halogens and hydrogen halides to alkenes, which happen readily under mild conditions (room temperature and pressure). </a:t>
            </a:r>
          </a:p>
          <a:p>
            <a:r>
              <a:rPr lang="en-US" altLang="zh-CN" dirty="0"/>
              <a:t>In these reactions the electrophile is produced through </a:t>
            </a:r>
            <a:r>
              <a:rPr lang="en-US" altLang="zh-CN" b="1" dirty="0">
                <a:solidFill>
                  <a:srgbClr val="C00000"/>
                </a:solidFill>
              </a:rPr>
              <a:t>heterolytic fission</a:t>
            </a:r>
            <a:r>
              <a:rPr lang="en-US" altLang="zh-CN" dirty="0"/>
              <a:t>, as described in detail in the </a:t>
            </a:r>
            <a:r>
              <a:rPr lang="en-GB" altLang="zh-CN" dirty="0"/>
              <a:t>following examples.</a:t>
            </a:r>
            <a:endParaRPr lang="zh-CN" altLang="en-US" dirty="0"/>
          </a:p>
        </p:txBody>
      </p:sp>
      <p:pic>
        <p:nvPicPr>
          <p:cNvPr id="5" name="图片 4"/>
          <p:cNvPicPr>
            <a:picLocks noChangeAspect="1"/>
          </p:cNvPicPr>
          <p:nvPr/>
        </p:nvPicPr>
        <p:blipFill>
          <a:blip r:embed="rId2">
            <a:lum bright="-20000" contrast="40000"/>
          </a:blip>
          <a:stretch>
            <a:fillRect/>
          </a:stretch>
        </p:blipFill>
        <p:spPr>
          <a:xfrm>
            <a:off x="2525584" y="1143000"/>
            <a:ext cx="4090447" cy="1272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762000"/>
          </a:xfrm>
        </p:spPr>
        <p:txBody>
          <a:bodyPr>
            <a:normAutofit/>
          </a:bodyPr>
          <a:lstStyle/>
          <a:p>
            <a:r>
              <a:rPr lang="en-US" altLang="zh-CN" sz="3200" b="1" dirty="0">
                <a:solidFill>
                  <a:srgbClr val="C00000"/>
                </a:solidFill>
              </a:rPr>
              <a:t>Addition of water</a:t>
            </a:r>
            <a:endParaRPr lang="zh-CN" altLang="en-US" sz="3200" b="1" dirty="0">
              <a:solidFill>
                <a:srgbClr val="C00000"/>
              </a:solidFill>
            </a:endParaRPr>
          </a:p>
        </p:txBody>
      </p:sp>
      <p:sp>
        <p:nvSpPr>
          <p:cNvPr id="3" name="内容占位符 2"/>
          <p:cNvSpPr>
            <a:spLocks noGrp="1"/>
          </p:cNvSpPr>
          <p:nvPr>
            <p:ph idx="1"/>
          </p:nvPr>
        </p:nvSpPr>
        <p:spPr>
          <a:xfrm>
            <a:off x="693539" y="990600"/>
            <a:ext cx="7754539" cy="5638800"/>
          </a:xfrm>
        </p:spPr>
        <p:txBody>
          <a:bodyPr>
            <a:normAutofit fontScale="92500"/>
          </a:bodyPr>
          <a:lstStyle/>
          <a:p>
            <a:r>
              <a:rPr lang="en-US" altLang="zh-CN" dirty="0"/>
              <a:t>The reaction with water is known as </a:t>
            </a:r>
            <a:r>
              <a:rPr lang="en-US" altLang="zh-CN" b="1" dirty="0">
                <a:solidFill>
                  <a:srgbClr val="C00000"/>
                </a:solidFill>
              </a:rPr>
              <a:t>hydration</a:t>
            </a:r>
            <a:r>
              <a:rPr lang="en-US" altLang="zh-CN" dirty="0"/>
              <a:t>, and converts the alkene into an alcohol. </a:t>
            </a:r>
          </a:p>
          <a:p>
            <a:r>
              <a:rPr lang="en-US" altLang="zh-CN" dirty="0"/>
              <a:t>In the laboratory, it can be achieved using </a:t>
            </a:r>
            <a:r>
              <a:rPr lang="en-US" altLang="zh-CN" b="1" dirty="0">
                <a:solidFill>
                  <a:srgbClr val="C00000"/>
                </a:solidFill>
              </a:rPr>
              <a:t>sulfuric acid as a catalyst</a:t>
            </a:r>
            <a:r>
              <a:rPr lang="en-US" altLang="zh-CN" dirty="0"/>
              <a:t>. </a:t>
            </a:r>
          </a:p>
          <a:p>
            <a:r>
              <a:rPr lang="en-US" altLang="zh-CN" dirty="0"/>
              <a:t>The reaction involves a carbocation intermediate in which H</a:t>
            </a:r>
            <a:r>
              <a:rPr lang="en-US" altLang="zh-CN" baseline="30000" dirty="0"/>
              <a:t>+</a:t>
            </a:r>
            <a:r>
              <a:rPr lang="en-US" altLang="zh-CN" dirty="0"/>
              <a:t> </a:t>
            </a:r>
            <a:r>
              <a:rPr lang="en-GB" altLang="zh-CN" dirty="0"/>
              <a:t>ion </a:t>
            </a:r>
            <a:r>
              <a:rPr lang="en-US" altLang="zh-CN" dirty="0"/>
              <a:t>is added on one of the carbon atom on the double bond, but this is quickly followed by addition of water molecule on the other carbon and the extra H</a:t>
            </a:r>
            <a:r>
              <a:rPr lang="en-US" altLang="zh-CN" baseline="30000" dirty="0"/>
              <a:t>+</a:t>
            </a:r>
            <a:r>
              <a:rPr lang="en-US" altLang="zh-CN" dirty="0"/>
              <a:t> ion is easily removed afterwards. </a:t>
            </a:r>
          </a:p>
          <a:p>
            <a:r>
              <a:rPr lang="en-US" altLang="zh-CN" b="1" dirty="0">
                <a:solidFill>
                  <a:srgbClr val="C00000"/>
                </a:solidFill>
              </a:rPr>
              <a:t>Conditions: heat with steam and catalyst of conc. H</a:t>
            </a:r>
            <a:r>
              <a:rPr lang="en-US" altLang="zh-CN" b="1" baseline="-25000" dirty="0">
                <a:solidFill>
                  <a:srgbClr val="C00000"/>
                </a:solidFill>
              </a:rPr>
              <a:t>2</a:t>
            </a:r>
            <a:r>
              <a:rPr lang="en-US" altLang="zh-CN" b="1" dirty="0">
                <a:solidFill>
                  <a:srgbClr val="C00000"/>
                </a:solidFill>
              </a:rPr>
              <a:t>SO</a:t>
            </a:r>
            <a:r>
              <a:rPr lang="en-US" altLang="zh-CN" b="1" baseline="-25000" dirty="0">
                <a:solidFill>
                  <a:srgbClr val="C00000"/>
                </a:solidFill>
              </a:rPr>
              <a:t>4</a:t>
            </a:r>
          </a:p>
          <a:p>
            <a:r>
              <a:rPr lang="en-US" altLang="zh-CN" dirty="0"/>
              <a:t>This reaction is of industrial significance because ethanol is a very important solvent, and so is manufactured on a large scale.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533400" y="3276600"/>
            <a:ext cx="7965889" cy="3025508"/>
          </a:xfrm>
          <a:prstGeom prst="rect">
            <a:avLst/>
          </a:prstGeom>
        </p:spPr>
      </p:pic>
      <p:pic>
        <p:nvPicPr>
          <p:cNvPr id="3" name="图片 2"/>
          <p:cNvPicPr>
            <a:picLocks noChangeAspect="1"/>
          </p:cNvPicPr>
          <p:nvPr/>
        </p:nvPicPr>
        <p:blipFill>
          <a:blip r:embed="rId3"/>
          <a:stretch>
            <a:fillRect/>
          </a:stretch>
        </p:blipFill>
        <p:spPr>
          <a:xfrm>
            <a:off x="685800" y="461010"/>
            <a:ext cx="7459980" cy="26022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6060" y="347360"/>
            <a:ext cx="7429499" cy="829282"/>
          </a:xfrm>
        </p:spPr>
        <p:txBody>
          <a:bodyPr/>
          <a:lstStyle/>
          <a:p>
            <a:r>
              <a:rPr lang="en-US" altLang="zh-CN" dirty="0"/>
              <a:t>Type of reactions</a:t>
            </a:r>
            <a:endParaRPr lang="zh-CN" altLang="en-US" dirty="0"/>
          </a:p>
        </p:txBody>
      </p:sp>
      <p:sp>
        <p:nvSpPr>
          <p:cNvPr id="3" name="内容占位符 2"/>
          <p:cNvSpPr>
            <a:spLocks noGrp="1"/>
          </p:cNvSpPr>
          <p:nvPr>
            <p:ph idx="1"/>
          </p:nvPr>
        </p:nvSpPr>
        <p:spPr>
          <a:xfrm>
            <a:off x="856060" y="1176642"/>
            <a:ext cx="7429499" cy="4614559"/>
          </a:xfrm>
        </p:spPr>
        <p:txBody>
          <a:bodyPr>
            <a:normAutofit/>
          </a:bodyPr>
          <a:lstStyle/>
          <a:p>
            <a:r>
              <a:rPr lang="en-US" altLang="zh-CN" sz="2800" b="1" dirty="0">
                <a:solidFill>
                  <a:srgbClr val="C00000"/>
                </a:solidFill>
              </a:rPr>
              <a:t>Addition: </a:t>
            </a:r>
            <a:r>
              <a:rPr lang="en-US" altLang="zh-CN" sz="2800" dirty="0"/>
              <a:t>Reactions</a:t>
            </a:r>
            <a:r>
              <a:rPr lang="en-US" altLang="zh-CN" sz="2800" b="1" dirty="0">
                <a:solidFill>
                  <a:srgbClr val="FFFF00"/>
                </a:solidFill>
              </a:rPr>
              <a:t> </a:t>
            </a:r>
            <a:r>
              <a:rPr lang="en-US" altLang="zh-CN" sz="2800" dirty="0"/>
              <a:t>occur when two reactants combine to form a single product. </a:t>
            </a:r>
          </a:p>
          <a:p>
            <a:r>
              <a:rPr lang="en-US" altLang="zh-CN" sz="2800" dirty="0"/>
              <a:t>The most important </a:t>
            </a:r>
            <a:r>
              <a:rPr lang="en-GB" altLang="zh-CN" sz="2800" dirty="0"/>
              <a:t>characteristic of unsaturated compounds.</a:t>
            </a:r>
            <a:endParaRPr lang="zh-CN" altLang="en-US" sz="2800" dirty="0"/>
          </a:p>
        </p:txBody>
      </p:sp>
      <p:pic>
        <p:nvPicPr>
          <p:cNvPr id="4" name="图片 3"/>
          <p:cNvPicPr>
            <a:picLocks noChangeAspect="1"/>
          </p:cNvPicPr>
          <p:nvPr/>
        </p:nvPicPr>
        <p:blipFill>
          <a:blip r:embed="rId2">
            <a:lum bright="-20000" contrast="40000"/>
          </a:blip>
          <a:stretch>
            <a:fillRect/>
          </a:stretch>
        </p:blipFill>
        <p:spPr>
          <a:xfrm>
            <a:off x="1201475" y="3886200"/>
            <a:ext cx="6738668" cy="2438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152400"/>
            <a:ext cx="8145662" cy="1066800"/>
          </a:xfrm>
        </p:spPr>
        <p:txBody>
          <a:bodyPr>
            <a:normAutofit/>
          </a:bodyPr>
          <a:lstStyle/>
          <a:p>
            <a:r>
              <a:rPr lang="en-GB" altLang="zh-CN" sz="3200" b="1" dirty="0">
                <a:solidFill>
                  <a:srgbClr val="C00000"/>
                </a:solidFill>
              </a:rPr>
              <a:t>Addition of halogens</a:t>
            </a:r>
            <a:endParaRPr lang="zh-CN" altLang="en-US" sz="3200" b="1" dirty="0">
              <a:solidFill>
                <a:srgbClr val="C00000"/>
              </a:solidFill>
            </a:endParaRPr>
          </a:p>
        </p:txBody>
      </p:sp>
      <p:sp>
        <p:nvSpPr>
          <p:cNvPr id="3" name="内容占位符 2"/>
          <p:cNvSpPr>
            <a:spLocks noGrp="1"/>
          </p:cNvSpPr>
          <p:nvPr>
            <p:ph idx="1"/>
          </p:nvPr>
        </p:nvSpPr>
        <p:spPr>
          <a:xfrm>
            <a:off x="533400" y="914400"/>
            <a:ext cx="8306435" cy="4343400"/>
          </a:xfrm>
        </p:spPr>
        <p:txBody>
          <a:bodyPr>
            <a:normAutofit/>
          </a:bodyPr>
          <a:lstStyle/>
          <a:p>
            <a:r>
              <a:rPr lang="en-US" altLang="zh-CN" dirty="0"/>
              <a:t>Halogens react with alkenes to produce dihalogeno compounds. </a:t>
            </a:r>
          </a:p>
          <a:p>
            <a:r>
              <a:rPr lang="en-US" altLang="zh-CN" dirty="0"/>
              <a:t>These reactions happen quickly at room temperature, and are accompanied by the loss of colour of the reacting halogen. </a:t>
            </a:r>
          </a:p>
          <a:p>
            <a:r>
              <a:rPr lang="en-US" altLang="zh-CN" dirty="0"/>
              <a:t>Note that the name and structure of the product indicates that a halogen atom attaches to each of the two carbon atoms of the double bond.</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1116783" y="4000176"/>
            <a:ext cx="6910314" cy="2642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2900"/>
            <a:ext cx="8145662" cy="685800"/>
          </a:xfrm>
        </p:spPr>
        <p:txBody>
          <a:bodyPr>
            <a:normAutofit/>
          </a:bodyPr>
          <a:lstStyle/>
          <a:p>
            <a:r>
              <a:rPr lang="en-US" altLang="zh-CN" sz="3200" b="1" dirty="0">
                <a:solidFill>
                  <a:srgbClr val="C00000"/>
                </a:solidFill>
              </a:rPr>
              <a:t>Mechanism</a:t>
            </a:r>
            <a:endParaRPr lang="zh-CN" altLang="en-US" sz="3200" b="1" dirty="0">
              <a:solidFill>
                <a:srgbClr val="C00000"/>
              </a:solidFill>
            </a:endParaRPr>
          </a:p>
        </p:txBody>
      </p:sp>
      <p:sp>
        <p:nvSpPr>
          <p:cNvPr id="3" name="内容占位符 2"/>
          <p:cNvSpPr>
            <a:spLocks noGrp="1"/>
          </p:cNvSpPr>
          <p:nvPr>
            <p:ph idx="1"/>
          </p:nvPr>
        </p:nvSpPr>
        <p:spPr>
          <a:xfrm>
            <a:off x="693420" y="1114425"/>
            <a:ext cx="7754620" cy="5362575"/>
          </a:xfrm>
        </p:spPr>
        <p:txBody>
          <a:bodyPr>
            <a:normAutofit/>
          </a:bodyPr>
          <a:lstStyle/>
          <a:p>
            <a:r>
              <a:rPr lang="en-US" altLang="zh-CN" dirty="0"/>
              <a:t>Bromine is a non-polar molecule, but as it approaches the electron rich region (</a:t>
            </a:r>
            <a:r>
              <a:rPr lang="el-GR" altLang="zh-CN" dirty="0"/>
              <a:t>π</a:t>
            </a:r>
            <a:r>
              <a:rPr lang="en-US" altLang="zh-CN" dirty="0"/>
              <a:t> bond) of the alkene, it becomes polarized by electron repulsion.</a:t>
            </a:r>
          </a:p>
          <a:p>
            <a:r>
              <a:rPr lang="en-US" altLang="zh-CN" dirty="0"/>
              <a:t>The bromine atom nearer the alkene’s double bond gains a </a:t>
            </a:r>
            <a:r>
              <a:rPr lang="el-GR" altLang="zh-CN" dirty="0"/>
              <a:t>δ</a:t>
            </a:r>
            <a:r>
              <a:rPr lang="en-US" altLang="zh-CN" dirty="0"/>
              <a:t>+ charge and acts as the electrophile. </a:t>
            </a:r>
          </a:p>
          <a:p>
            <a:r>
              <a:rPr lang="en-US" altLang="zh-CN" b="1" dirty="0">
                <a:solidFill>
                  <a:srgbClr val="C00000"/>
                </a:solidFill>
              </a:rPr>
              <a:t>Note the curly arrow is always drawn in the direction in which the electron pair moves</a:t>
            </a:r>
            <a:r>
              <a:rPr lang="en-US" altLang="zh-CN" dirty="0"/>
              <a:t>. </a:t>
            </a:r>
          </a:p>
          <a:p>
            <a:r>
              <a:rPr lang="en-US" altLang="zh-CN" dirty="0"/>
              <a:t>The bromine molecule splits </a:t>
            </a:r>
            <a:r>
              <a:rPr lang="en-US" altLang="zh-CN" b="1" dirty="0">
                <a:solidFill>
                  <a:srgbClr val="C00000"/>
                </a:solidFill>
              </a:rPr>
              <a:t>heterolytically</a:t>
            </a:r>
            <a:r>
              <a:rPr lang="en-US" altLang="zh-CN" dirty="0"/>
              <a:t>, forming Br</a:t>
            </a:r>
            <a:r>
              <a:rPr lang="en-US" altLang="zh-CN" baseline="30000" dirty="0"/>
              <a:t>+</a:t>
            </a:r>
            <a:r>
              <a:rPr lang="en-US" altLang="zh-CN" dirty="0"/>
              <a:t> and Br</a:t>
            </a:r>
            <a:r>
              <a:rPr lang="en-US" altLang="zh-CN" baseline="30000" dirty="0"/>
              <a:t>−</a:t>
            </a:r>
            <a:r>
              <a:rPr lang="en-US" altLang="zh-CN" dirty="0"/>
              <a:t>, and the initial attack on the ethene in which the </a:t>
            </a:r>
            <a:r>
              <a:rPr lang="el-GR" altLang="zh-CN" dirty="0"/>
              <a:t>π</a:t>
            </a:r>
            <a:r>
              <a:rPr lang="en-US" altLang="zh-CN" dirty="0"/>
              <a:t> bond breaks is carried out by the positive ion, Br</a:t>
            </a:r>
            <a:r>
              <a:rPr lang="en-US" altLang="zh-CN" baseline="30000" dirty="0"/>
              <a:t>+</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800100"/>
            <a:ext cx="7917061" cy="4800600"/>
          </a:xfrm>
        </p:spPr>
        <p:txBody>
          <a:bodyPr>
            <a:normAutofit/>
          </a:bodyPr>
          <a:lstStyle/>
          <a:p>
            <a:r>
              <a:rPr lang="en-US" altLang="zh-CN" dirty="0"/>
              <a:t>This step is slow, resulting in an unstable </a:t>
            </a:r>
            <a:r>
              <a:rPr lang="en-US" altLang="zh-CN" b="1" dirty="0">
                <a:solidFill>
                  <a:srgbClr val="C00000"/>
                </a:solidFill>
              </a:rPr>
              <a:t>carbocation </a:t>
            </a:r>
            <a:r>
              <a:rPr lang="en-US" altLang="zh-CN" dirty="0"/>
              <a:t>intermediate in which the carbon atom has a share in only six outer electrons and carries an overall positive </a:t>
            </a:r>
            <a:r>
              <a:rPr lang="en-GB" altLang="zh-CN" dirty="0"/>
              <a:t>charge.</a:t>
            </a:r>
          </a:p>
          <a:p>
            <a:endParaRPr lang="en-GB" altLang="zh-CN" dirty="0"/>
          </a:p>
          <a:p>
            <a:endParaRPr lang="en-GB" altLang="zh-CN" dirty="0"/>
          </a:p>
          <a:p>
            <a:endParaRPr lang="en-GB" altLang="zh-CN" dirty="0"/>
          </a:p>
          <a:p>
            <a:endParaRPr lang="en-GB" altLang="zh-CN" dirty="0"/>
          </a:p>
          <a:p>
            <a:r>
              <a:rPr lang="en-US" altLang="zh-CN" dirty="0"/>
              <a:t>This unstable species then reacts rapidly with the negative bromide ion, Br</a:t>
            </a:r>
            <a:r>
              <a:rPr lang="en-US" altLang="zh-CN" baseline="30000" dirty="0"/>
              <a:t>−</a:t>
            </a:r>
            <a:r>
              <a:rPr lang="en-US" altLang="zh-CN" dirty="0"/>
              <a:t>, forming </a:t>
            </a:r>
            <a:r>
              <a:rPr lang="en-GB" altLang="zh-CN" dirty="0"/>
              <a:t>the product 1,2-dibromoethane.</a:t>
            </a:r>
            <a:endParaRPr lang="zh-CN" altLang="en-US" dirty="0"/>
          </a:p>
        </p:txBody>
      </p:sp>
      <p:pic>
        <p:nvPicPr>
          <p:cNvPr id="4" name="图片 3"/>
          <p:cNvPicPr>
            <a:picLocks noChangeAspect="1"/>
          </p:cNvPicPr>
          <p:nvPr>
            <p:custDataLst>
              <p:tags r:id="rId1"/>
            </p:custDataLst>
          </p:nvPr>
        </p:nvPicPr>
        <p:blipFill>
          <a:blip r:embed="rId3"/>
          <a:stretch>
            <a:fillRect/>
          </a:stretch>
        </p:blipFill>
        <p:spPr>
          <a:xfrm>
            <a:off x="381000" y="2514600"/>
            <a:ext cx="8413750" cy="1866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152400"/>
            <a:ext cx="8145662" cy="1066800"/>
          </a:xfrm>
        </p:spPr>
        <p:txBody>
          <a:bodyPr>
            <a:normAutofit/>
          </a:bodyPr>
          <a:lstStyle/>
          <a:p>
            <a:r>
              <a:rPr lang="en-US" altLang="zh-CN" sz="3200" b="1" dirty="0">
                <a:solidFill>
                  <a:srgbClr val="C00000"/>
                </a:solidFill>
              </a:rPr>
              <a:t>The bromine test</a:t>
            </a:r>
            <a:endParaRPr lang="zh-CN" altLang="en-US" sz="3200" b="1" dirty="0">
              <a:solidFill>
                <a:srgbClr val="C00000"/>
              </a:solidFill>
            </a:endParaRPr>
          </a:p>
        </p:txBody>
      </p:sp>
      <p:sp>
        <p:nvSpPr>
          <p:cNvPr id="3" name="内容占位符 2"/>
          <p:cNvSpPr>
            <a:spLocks noGrp="1"/>
          </p:cNvSpPr>
          <p:nvPr>
            <p:ph idx="1"/>
          </p:nvPr>
        </p:nvSpPr>
        <p:spPr>
          <a:xfrm>
            <a:off x="533401" y="1066800"/>
            <a:ext cx="8153400" cy="5410200"/>
          </a:xfrm>
        </p:spPr>
        <p:txBody>
          <a:bodyPr>
            <a:normAutofit/>
          </a:bodyPr>
          <a:lstStyle/>
          <a:p>
            <a:r>
              <a:rPr lang="en-US" altLang="en-GB" dirty="0">
                <a:solidFill>
                  <a:schemeClr val="tx1"/>
                </a:solidFill>
              </a:rPr>
              <a:t>The reaction between alkene and bromine (with brown color) would produce colorless products.</a:t>
            </a:r>
            <a:endParaRPr lang="en-GB" altLang="zh-CN" dirty="0">
              <a:solidFill>
                <a:schemeClr val="tx1"/>
              </a:solidFill>
            </a:endParaRPr>
          </a:p>
          <a:p>
            <a:r>
              <a:rPr lang="en-GB" altLang="zh-CN" b="1" dirty="0">
                <a:solidFill>
                  <a:srgbClr val="C00000"/>
                </a:solidFill>
              </a:rPr>
              <a:t>The change in color from brown to </a:t>
            </a:r>
            <a:r>
              <a:rPr lang="en-AU" altLang="zh-CN" b="1" dirty="0">
                <a:solidFill>
                  <a:srgbClr val="C00000"/>
                </a:solidFill>
              </a:rPr>
              <a:t>colorless</a:t>
            </a:r>
            <a:r>
              <a:rPr lang="en-GB" altLang="zh-CN" b="1" dirty="0">
                <a:solidFill>
                  <a:srgbClr val="C00000"/>
                </a:solidFill>
              </a:rPr>
              <a:t> of bromine when it reacts with alkanes occurs only in the presence </a:t>
            </a:r>
            <a:r>
              <a:rPr lang="en-US" altLang="zh-CN" b="1" dirty="0">
                <a:solidFill>
                  <a:srgbClr val="C00000"/>
                </a:solidFill>
              </a:rPr>
              <a:t>of UV light, but halogenation of alkenes occurs under room temperature</a:t>
            </a:r>
            <a:r>
              <a:rPr lang="en-GB" altLang="zh-CN" dirty="0"/>
              <a:t>.</a:t>
            </a:r>
          </a:p>
          <a:p>
            <a:r>
              <a:rPr lang="en-GB" altLang="zh-CN" dirty="0"/>
              <a:t>Therefore, this reaction is sometimes used to </a:t>
            </a:r>
            <a:r>
              <a:rPr lang="en-GB" altLang="zh-CN" b="1" dirty="0">
                <a:solidFill>
                  <a:srgbClr val="C00000"/>
                </a:solidFill>
              </a:rPr>
              <a:t>distinguish between alkanes and alkenes</a:t>
            </a:r>
            <a:r>
              <a:rPr lang="en-GB" altLang="zh-CN" dirty="0"/>
              <a:t>.</a:t>
            </a:r>
          </a:p>
          <a:p>
            <a:r>
              <a:rPr lang="zh-CN" altLang="en-US" b="1" dirty="0">
                <a:solidFill>
                  <a:srgbClr val="C00000"/>
                </a:solidFill>
              </a:rPr>
              <a:t>Alkene: bromine water – orange to colourless</a:t>
            </a:r>
          </a:p>
          <a:p>
            <a:r>
              <a:rPr lang="zh-CN" altLang="en-US" b="1" dirty="0">
                <a:solidFill>
                  <a:srgbClr val="C00000"/>
                </a:solidFill>
              </a:rPr>
              <a:t>Alkane: bromine water – no colour change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1219200"/>
            <a:ext cx="4644647" cy="5486400"/>
          </a:xfrm>
        </p:spPr>
        <p:txBody>
          <a:bodyPr>
            <a:normAutofit lnSpcReduction="10000"/>
          </a:bodyPr>
          <a:lstStyle/>
          <a:p>
            <a:r>
              <a:rPr lang="en-US" altLang="zh-CN" dirty="0"/>
              <a:t>The tube on the right </a:t>
            </a:r>
            <a:r>
              <a:rPr lang="en-GB" altLang="zh-CN" dirty="0"/>
              <a:t>contains cyclohexene that has reacted with bromine water </a:t>
            </a:r>
            <a:r>
              <a:rPr lang="en-US" altLang="zh-CN" dirty="0"/>
              <a:t>and decolorized it. </a:t>
            </a:r>
          </a:p>
          <a:p>
            <a:r>
              <a:rPr lang="en-US" altLang="zh-CN" dirty="0"/>
              <a:t>This is because it contains a reactive double bond. </a:t>
            </a:r>
          </a:p>
          <a:p>
            <a:r>
              <a:rPr lang="en-US" altLang="zh-CN" dirty="0"/>
              <a:t>The tube on </a:t>
            </a:r>
            <a:r>
              <a:rPr lang="en-GB" altLang="zh-CN" dirty="0"/>
              <a:t>the left contains benzene, </a:t>
            </a:r>
            <a:r>
              <a:rPr lang="en-US" altLang="zh-CN" dirty="0"/>
              <a:t>which has not decolorized the bromine water. </a:t>
            </a:r>
          </a:p>
          <a:p>
            <a:r>
              <a:rPr lang="en-US" altLang="zh-CN" dirty="0"/>
              <a:t>Although it is </a:t>
            </a:r>
            <a:r>
              <a:rPr lang="en-GB" altLang="zh-CN" dirty="0"/>
              <a:t>unsaturated, benzene does not readily undergo addition </a:t>
            </a:r>
            <a:r>
              <a:rPr lang="en-US" altLang="zh-CN" dirty="0"/>
              <a:t>reactions due to its stable </a:t>
            </a:r>
            <a:r>
              <a:rPr lang="en-GB" altLang="zh-CN" dirty="0"/>
              <a:t>aromatic ring structure.</a:t>
            </a:r>
            <a:endParaRPr lang="zh-CN" altLang="en-US" dirty="0"/>
          </a:p>
        </p:txBody>
      </p:sp>
      <p:pic>
        <p:nvPicPr>
          <p:cNvPr id="4" name="图片 3"/>
          <p:cNvPicPr>
            <a:picLocks noChangeAspect="1"/>
          </p:cNvPicPr>
          <p:nvPr/>
        </p:nvPicPr>
        <p:blipFill>
          <a:blip r:embed="rId2"/>
          <a:stretch>
            <a:fillRect/>
          </a:stretch>
        </p:blipFill>
        <p:spPr>
          <a:xfrm>
            <a:off x="4921515" y="1219200"/>
            <a:ext cx="4014080" cy="4255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743200" y="2133600"/>
            <a:ext cx="3365500" cy="4191000"/>
          </a:xfrm>
          <a:prstGeom prst="rect">
            <a:avLst/>
          </a:prstGeom>
        </p:spPr>
      </p:pic>
      <p:pic>
        <p:nvPicPr>
          <p:cNvPr id="7" name="图片 6"/>
          <p:cNvPicPr>
            <a:picLocks noChangeAspect="1"/>
          </p:cNvPicPr>
          <p:nvPr/>
        </p:nvPicPr>
        <p:blipFill>
          <a:blip r:embed="rId3"/>
          <a:stretch>
            <a:fillRect/>
          </a:stretch>
        </p:blipFill>
        <p:spPr>
          <a:xfrm>
            <a:off x="2286000" y="762000"/>
            <a:ext cx="4572000" cy="10858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152400"/>
            <a:ext cx="8145662" cy="1066800"/>
          </a:xfrm>
        </p:spPr>
        <p:txBody>
          <a:bodyPr>
            <a:normAutofit/>
          </a:bodyPr>
          <a:lstStyle/>
          <a:p>
            <a:r>
              <a:rPr lang="en-GB" altLang="zh-CN" sz="3200" b="1" dirty="0">
                <a:solidFill>
                  <a:srgbClr val="C00000"/>
                </a:solidFill>
              </a:rPr>
              <a:t>Addition of </a:t>
            </a:r>
            <a:r>
              <a:rPr lang="en-US" altLang="zh-CN" sz="3200" b="1" dirty="0">
                <a:solidFill>
                  <a:srgbClr val="C00000"/>
                </a:solidFill>
              </a:rPr>
              <a:t>hydrogen</a:t>
            </a:r>
            <a:r>
              <a:rPr lang="en-GB" altLang="zh-CN" sz="3200" b="1" dirty="0">
                <a:solidFill>
                  <a:srgbClr val="C00000"/>
                </a:solidFill>
              </a:rPr>
              <a:t> halides</a:t>
            </a:r>
            <a:endParaRPr lang="zh-CN" altLang="en-US" sz="3200" b="1" dirty="0">
              <a:solidFill>
                <a:srgbClr val="C00000"/>
              </a:solidFill>
            </a:endParaRPr>
          </a:p>
        </p:txBody>
      </p:sp>
      <p:sp>
        <p:nvSpPr>
          <p:cNvPr id="3" name="内容占位符 2"/>
          <p:cNvSpPr>
            <a:spLocks noGrp="1"/>
          </p:cNvSpPr>
          <p:nvPr>
            <p:ph idx="1"/>
          </p:nvPr>
        </p:nvSpPr>
        <p:spPr>
          <a:xfrm>
            <a:off x="693539" y="990600"/>
            <a:ext cx="7754539" cy="4800601"/>
          </a:xfrm>
        </p:spPr>
        <p:txBody>
          <a:bodyPr>
            <a:normAutofit/>
          </a:bodyPr>
          <a:lstStyle/>
          <a:p>
            <a:r>
              <a:rPr lang="en-US" altLang="zh-CN" dirty="0"/>
              <a:t>Hydrogen halides, such as HCl and HBr, react with alkenes to produce halogenoalkanes. </a:t>
            </a:r>
          </a:p>
          <a:p>
            <a:r>
              <a:rPr lang="en-US" altLang="zh-CN" dirty="0"/>
              <a:t>When ethene gas is bubbled through a concentrated aqueous solution of hydrogen bromide, HBr, an addition reaction occurs fairly readily at room temperature, forming </a:t>
            </a:r>
            <a:r>
              <a:rPr lang="en-GB" altLang="zh-CN" dirty="0"/>
              <a:t>bromoethane.</a:t>
            </a:r>
            <a:endParaRPr lang="zh-CN" altLang="en-US" dirty="0"/>
          </a:p>
          <a:p>
            <a:endParaRPr lang="zh-CN" altLang="en-US" dirty="0"/>
          </a:p>
        </p:txBody>
      </p:sp>
      <p:pic>
        <p:nvPicPr>
          <p:cNvPr id="5" name="图片 4"/>
          <p:cNvPicPr>
            <a:picLocks noChangeAspect="1"/>
          </p:cNvPicPr>
          <p:nvPr/>
        </p:nvPicPr>
        <p:blipFill>
          <a:blip r:embed="rId2">
            <a:lum bright="-20000" contrast="40000"/>
          </a:blip>
          <a:stretch>
            <a:fillRect/>
          </a:stretch>
        </p:blipFill>
        <p:spPr>
          <a:xfrm>
            <a:off x="1411334" y="3962400"/>
            <a:ext cx="6710071"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609600"/>
          </a:xfrm>
        </p:spPr>
        <p:txBody>
          <a:bodyPr>
            <a:normAutofit/>
          </a:bodyPr>
          <a:lstStyle/>
          <a:p>
            <a:r>
              <a:rPr lang="en-US" altLang="zh-CN" sz="3200" b="1" dirty="0">
                <a:solidFill>
                  <a:srgbClr val="C00000"/>
                </a:solidFill>
              </a:rPr>
              <a:t>Mechanism</a:t>
            </a:r>
            <a:endParaRPr lang="zh-CN" altLang="en-US" sz="3200" b="1" dirty="0">
              <a:solidFill>
                <a:srgbClr val="C00000"/>
              </a:solidFill>
            </a:endParaRPr>
          </a:p>
        </p:txBody>
      </p:sp>
      <p:sp>
        <p:nvSpPr>
          <p:cNvPr id="3" name="内容占位符 2"/>
          <p:cNvSpPr>
            <a:spLocks noGrp="1"/>
          </p:cNvSpPr>
          <p:nvPr>
            <p:ph idx="1"/>
          </p:nvPr>
        </p:nvSpPr>
        <p:spPr>
          <a:xfrm>
            <a:off x="533400" y="838200"/>
            <a:ext cx="8305801" cy="4953001"/>
          </a:xfrm>
        </p:spPr>
        <p:txBody>
          <a:bodyPr>
            <a:normAutofit/>
          </a:bodyPr>
          <a:lstStyle/>
          <a:p>
            <a:r>
              <a:rPr lang="en-US" altLang="zh-CN" dirty="0"/>
              <a:t>The reaction occurs by a similar mechanism to that described above. </a:t>
            </a:r>
          </a:p>
          <a:p>
            <a:r>
              <a:rPr lang="en-US" altLang="zh-CN" dirty="0"/>
              <a:t>HBr as a polar molecule undergoes heterolytic fission to form H</a:t>
            </a:r>
            <a:r>
              <a:rPr lang="en-US" altLang="zh-CN" baseline="30000" dirty="0"/>
              <a:t>+</a:t>
            </a:r>
            <a:r>
              <a:rPr lang="en-US" altLang="zh-CN" dirty="0"/>
              <a:t> and Br</a:t>
            </a:r>
            <a:r>
              <a:rPr lang="en-US" altLang="zh-CN" baseline="30000" dirty="0"/>
              <a:t>−</a:t>
            </a:r>
            <a:r>
              <a:rPr lang="en-US" altLang="zh-CN" dirty="0"/>
              <a:t>, and the electrophile, H</a:t>
            </a:r>
            <a:r>
              <a:rPr lang="en-US" altLang="zh-CN" baseline="30000" dirty="0"/>
              <a:t>+</a:t>
            </a:r>
            <a:r>
              <a:rPr lang="en-US" altLang="zh-CN" dirty="0"/>
              <a:t>, makes the initial attack on the alkene’s double bond. </a:t>
            </a:r>
          </a:p>
          <a:p>
            <a:r>
              <a:rPr lang="en-US" altLang="zh-CN" dirty="0"/>
              <a:t>The unstable carbocation intermediate that forms from this step then reacts quickly with Br− to form the </a:t>
            </a:r>
            <a:r>
              <a:rPr lang="en-GB" altLang="zh-CN" dirty="0"/>
              <a:t>addition product.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lum bright="-20000" contrast="40000"/>
          </a:blip>
          <a:stretch>
            <a:fillRect/>
          </a:stretch>
        </p:blipFill>
        <p:spPr>
          <a:xfrm>
            <a:off x="1219200" y="152400"/>
            <a:ext cx="6772451" cy="4038600"/>
          </a:xfrm>
          <a:prstGeom prst="rect">
            <a:avLst/>
          </a:prstGeom>
        </p:spPr>
      </p:pic>
      <p:pic>
        <p:nvPicPr>
          <p:cNvPr id="4" name="图片 3"/>
          <p:cNvPicPr>
            <a:picLocks noChangeAspect="1"/>
          </p:cNvPicPr>
          <p:nvPr>
            <p:custDataLst>
              <p:tags r:id="rId1"/>
            </p:custDataLst>
          </p:nvPr>
        </p:nvPicPr>
        <p:blipFill>
          <a:blip r:embed="rId4"/>
          <a:stretch>
            <a:fillRect/>
          </a:stretch>
        </p:blipFill>
        <p:spPr>
          <a:xfrm>
            <a:off x="685800" y="4343400"/>
            <a:ext cx="7816215" cy="23647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457200"/>
            <a:ext cx="7754539" cy="6096000"/>
          </a:xfrm>
        </p:spPr>
        <p:txBody>
          <a:bodyPr>
            <a:normAutofit/>
          </a:bodyPr>
          <a:lstStyle/>
          <a:p>
            <a:r>
              <a:rPr lang="en-US" altLang="zh-CN" dirty="0">
                <a:sym typeface="+mn-ea"/>
              </a:rPr>
              <a:t>All the hydrogen halides are able to react in this way, but the reactivity is in the order HI &gt; HBr &gt; HCl due to the decreasing strength of the hydrogen halide bond down Group 17. </a:t>
            </a:r>
            <a:endParaRPr lang="en-US" altLang="zh-CN" dirty="0"/>
          </a:p>
          <a:p>
            <a:r>
              <a:rPr lang="en-US" altLang="zh-CN" dirty="0">
                <a:sym typeface="+mn-ea"/>
              </a:rPr>
              <a:t>So HI, with the weakest bond, reacts the most readily.</a:t>
            </a:r>
            <a:endParaRPr lang="en-US" altLang="zh-CN" dirty="0"/>
          </a:p>
          <a:p>
            <a:r>
              <a:rPr lang="en-US" altLang="zh-CN" dirty="0"/>
              <a:t>One piece of evidence that supports this mechanism is that the reaction is favored by a polar solvent that facilitates the production of ions from heterolytic fission.</a:t>
            </a:r>
          </a:p>
          <a:p>
            <a:r>
              <a:rPr lang="en-US" altLang="zh-CN" dirty="0"/>
              <a:t>The other hydrogen halides react similarly with alkenes.</a:t>
            </a:r>
          </a:p>
          <a:p>
            <a:r>
              <a:rPr lang="en-US" altLang="zh-CN" dirty="0"/>
              <a:t>HI reacts more readily than HBr due to its weaker bond and HCl less readily due to its stronger bond.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6060" y="914400"/>
            <a:ext cx="7429499" cy="4876801"/>
          </a:xfrm>
        </p:spPr>
        <p:txBody>
          <a:bodyPr>
            <a:normAutofit/>
          </a:bodyPr>
          <a:lstStyle/>
          <a:p>
            <a:r>
              <a:rPr lang="en-US" altLang="zh-CN" sz="2800" b="1" dirty="0">
                <a:solidFill>
                  <a:srgbClr val="C00000"/>
                </a:solidFill>
              </a:rPr>
              <a:t>Elimination:</a:t>
            </a:r>
            <a:r>
              <a:rPr lang="en-US" altLang="zh-CN" sz="2800" dirty="0">
                <a:solidFill>
                  <a:srgbClr val="C00000"/>
                </a:solidFill>
              </a:rPr>
              <a:t> </a:t>
            </a:r>
            <a:r>
              <a:rPr lang="en-US" altLang="zh-CN" sz="2800" dirty="0"/>
              <a:t>Reactions result in the removal of a small molecule (normally H</a:t>
            </a:r>
            <a:r>
              <a:rPr lang="en-US" altLang="zh-CN" sz="2800" baseline="-25000" dirty="0"/>
              <a:t>2</a:t>
            </a:r>
            <a:r>
              <a:rPr lang="en-US" altLang="zh-CN" sz="2800" dirty="0"/>
              <a:t>O, HX, etc.) from a larger one.</a:t>
            </a:r>
          </a:p>
          <a:p>
            <a:r>
              <a:rPr lang="en-US" altLang="zh-CN" sz="2800" dirty="0"/>
              <a:t>Can be considered as the reverse reaction of addition.</a:t>
            </a:r>
          </a:p>
          <a:p>
            <a:pPr lvl="2"/>
            <a:endParaRPr lang="en-US" altLang="zh-CN" dirty="0"/>
          </a:p>
          <a:p>
            <a:r>
              <a:rPr lang="en-US" altLang="zh-CN" sz="2800" dirty="0"/>
              <a:t>for example</a:t>
            </a:r>
          </a:p>
          <a:p>
            <a:pPr marL="0" indent="0">
              <a:buNone/>
            </a:pPr>
            <a:r>
              <a:rPr lang="en-US" altLang="zh-CN" sz="2800" dirty="0"/>
              <a:t>	C</a:t>
            </a:r>
            <a:r>
              <a:rPr lang="en-US" altLang="zh-CN" sz="2800" baseline="-25000" dirty="0"/>
              <a:t>2</a:t>
            </a:r>
            <a:r>
              <a:rPr lang="en-US" altLang="zh-CN" sz="2800" dirty="0"/>
              <a:t>H</a:t>
            </a:r>
            <a:r>
              <a:rPr lang="en-US" altLang="zh-CN" sz="2800" baseline="-25000" dirty="0"/>
              <a:t>5</a:t>
            </a:r>
            <a:r>
              <a:rPr lang="en-US" altLang="zh-CN" sz="2800" dirty="0"/>
              <a:t>OH    </a:t>
            </a:r>
            <a:r>
              <a:rPr lang="zh-CN" altLang="en-US" sz="2800" dirty="0"/>
              <a:t>→      </a:t>
            </a:r>
            <a:r>
              <a:rPr lang="en-US" altLang="zh-CN" sz="2800" dirty="0"/>
              <a:t>C</a:t>
            </a:r>
            <a:r>
              <a:rPr lang="en-US" altLang="zh-CN" sz="2800" baseline="-25000" dirty="0"/>
              <a:t>2</a:t>
            </a:r>
            <a:r>
              <a:rPr lang="en-US" altLang="zh-CN" sz="2800" dirty="0"/>
              <a:t>H</a:t>
            </a:r>
            <a:r>
              <a:rPr lang="en-US" altLang="zh-CN" sz="2800" baseline="-25000" dirty="0"/>
              <a:t>4</a:t>
            </a:r>
            <a:r>
              <a:rPr lang="en-US" altLang="zh-CN" sz="2800" dirty="0"/>
              <a:t> + H</a:t>
            </a:r>
            <a:r>
              <a:rPr lang="en-US" altLang="zh-CN" sz="2800" baseline="-25000" dirty="0"/>
              <a:t>2</a:t>
            </a:r>
            <a:r>
              <a:rPr lang="en-US" altLang="zh-CN" sz="2800" dirty="0"/>
              <a:t>O</a:t>
            </a:r>
            <a:endParaRPr lang="zh-CN" altLang="en-US" sz="2800" dirty="0"/>
          </a:p>
        </p:txBody>
      </p:sp>
      <p:sp>
        <p:nvSpPr>
          <p:cNvPr id="4" name="文本框 3"/>
          <p:cNvSpPr txBox="1"/>
          <p:nvPr/>
        </p:nvSpPr>
        <p:spPr>
          <a:xfrm>
            <a:off x="2819400" y="4724400"/>
            <a:ext cx="1600200" cy="646331"/>
          </a:xfrm>
          <a:prstGeom prst="rect">
            <a:avLst/>
          </a:prstGeom>
          <a:noFill/>
        </p:spPr>
        <p:txBody>
          <a:bodyPr wrap="square" rtlCol="0">
            <a:spAutoFit/>
          </a:bodyPr>
          <a:lstStyle/>
          <a:p>
            <a:pPr algn="ctr"/>
            <a:r>
              <a:rPr lang="en-US" altLang="zh-CN" dirty="0"/>
              <a:t>conc. H</a:t>
            </a:r>
            <a:r>
              <a:rPr lang="en-US" altLang="zh-CN" baseline="-25000" dirty="0"/>
              <a:t>2</a:t>
            </a:r>
            <a:r>
              <a:rPr lang="en-US" altLang="zh-CN" dirty="0"/>
              <a:t>SO</a:t>
            </a:r>
            <a:r>
              <a:rPr lang="en-US" altLang="zh-CN" baseline="-25000" dirty="0"/>
              <a:t>4</a:t>
            </a:r>
          </a:p>
          <a:p>
            <a:pPr algn="ctr"/>
            <a:r>
              <a:rPr lang="en-US" altLang="zh-CN" dirty="0"/>
              <a:t>heat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306009"/>
            <a:ext cx="8145662" cy="685800"/>
          </a:xfrm>
        </p:spPr>
        <p:txBody>
          <a:bodyPr>
            <a:normAutofit/>
          </a:bodyPr>
          <a:lstStyle/>
          <a:p>
            <a:r>
              <a:rPr lang="en-US" altLang="zh-CN" sz="3200" b="1" dirty="0">
                <a:solidFill>
                  <a:srgbClr val="C00000"/>
                </a:solidFill>
              </a:rPr>
              <a:t>asymmetric addition (HL Only)</a:t>
            </a:r>
            <a:endParaRPr lang="zh-CN" altLang="en-US" sz="3200" b="1" dirty="0">
              <a:solidFill>
                <a:srgbClr val="C00000"/>
              </a:solidFill>
            </a:endParaRPr>
          </a:p>
        </p:txBody>
      </p:sp>
      <p:sp>
        <p:nvSpPr>
          <p:cNvPr id="3" name="内容占位符 2"/>
          <p:cNvSpPr>
            <a:spLocks noGrp="1"/>
          </p:cNvSpPr>
          <p:nvPr>
            <p:ph idx="1"/>
          </p:nvPr>
        </p:nvSpPr>
        <p:spPr>
          <a:xfrm>
            <a:off x="304800" y="991810"/>
            <a:ext cx="9067799" cy="3503990"/>
          </a:xfrm>
        </p:spPr>
        <p:txBody>
          <a:bodyPr>
            <a:normAutofit/>
          </a:bodyPr>
          <a:lstStyle/>
          <a:p>
            <a:r>
              <a:rPr lang="en-US" altLang="zh-CN" dirty="0"/>
              <a:t>When an asymmetric alkene such as propene is reacted with a hydrogen halide such as HBr, there are theoretically two different products that can form. </a:t>
            </a:r>
          </a:p>
          <a:p>
            <a:r>
              <a:rPr lang="en-US" altLang="zh-CN" dirty="0"/>
              <a:t>These are isomers of each other and they result from two possible pathways through the electrophilic </a:t>
            </a:r>
            <a:r>
              <a:rPr lang="en-GB" altLang="zh-CN" dirty="0"/>
              <a:t>addition mechanism described above.</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1634490" y="3550285"/>
            <a:ext cx="7225030" cy="2934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609600"/>
            <a:ext cx="7754539" cy="6019800"/>
          </a:xfrm>
        </p:spPr>
        <p:txBody>
          <a:bodyPr>
            <a:normAutofit fontScale="85000" lnSpcReduction="10000"/>
          </a:bodyPr>
          <a:lstStyle/>
          <a:p>
            <a:r>
              <a:rPr lang="en-US" altLang="zh-CN" dirty="0"/>
              <a:t>The difference between these two depends on whether the attacking electrophile (H</a:t>
            </a:r>
            <a:r>
              <a:rPr lang="en-US" altLang="zh-CN" baseline="30000" dirty="0"/>
              <a:t>+</a:t>
            </a:r>
            <a:r>
              <a:rPr lang="en-US" altLang="zh-CN" dirty="0"/>
              <a:t> formed from heterolytic fission of HBr) is more likely to bond to the carbon labelled 2, as in mechanism (a) above, or to carbon labelled 1, as in mechanism (b). </a:t>
            </a:r>
          </a:p>
          <a:p>
            <a:r>
              <a:rPr lang="en-US" altLang="zh-CN" dirty="0"/>
              <a:t>It is dependent on which pathway will give the most stable carbocation during the addition process.</a:t>
            </a:r>
          </a:p>
          <a:p>
            <a:r>
              <a:rPr lang="en-US" altLang="zh-CN" dirty="0"/>
              <a:t>Alkyl groups around a carbocation stabilize it somewhat due to their </a:t>
            </a:r>
            <a:r>
              <a:rPr lang="en-US" altLang="zh-CN" b="1" dirty="0">
                <a:solidFill>
                  <a:srgbClr val="C00000"/>
                </a:solidFill>
              </a:rPr>
              <a:t>positive inductive effects</a:t>
            </a:r>
            <a:r>
              <a:rPr lang="en-US" altLang="zh-CN" dirty="0"/>
              <a:t>, meaning that they push electron density away from themselves and so lessen the density of the positive charge. </a:t>
            </a:r>
          </a:p>
          <a:p>
            <a:r>
              <a:rPr lang="en-US" altLang="zh-CN" dirty="0"/>
              <a:t>In (a) above the carbocation is a </a:t>
            </a:r>
            <a:r>
              <a:rPr lang="en-US" altLang="zh-CN" b="1" dirty="0">
                <a:solidFill>
                  <a:srgbClr val="C00000"/>
                </a:solidFill>
              </a:rPr>
              <a:t>primary carbocation </a:t>
            </a:r>
            <a:r>
              <a:rPr lang="en-US" altLang="zh-CN" dirty="0"/>
              <a:t>and is stabilized by </a:t>
            </a:r>
            <a:r>
              <a:rPr lang="en-US" altLang="zh-CN" i="1" dirty="0"/>
              <a:t>only one </a:t>
            </a:r>
            <a:r>
              <a:rPr lang="en-US" altLang="zh-CN" dirty="0"/>
              <a:t>such positive inductive effect, whereas in (b), a </a:t>
            </a:r>
            <a:r>
              <a:rPr lang="en-US" altLang="zh-CN" b="1" dirty="0">
                <a:solidFill>
                  <a:srgbClr val="C00000"/>
                </a:solidFill>
              </a:rPr>
              <a:t>secondary carbocation</a:t>
            </a:r>
            <a:r>
              <a:rPr lang="en-US" altLang="zh-CN" b="1" dirty="0"/>
              <a:t> </a:t>
            </a:r>
            <a:r>
              <a:rPr lang="en-US" altLang="zh-CN" dirty="0"/>
              <a:t>forms in which there are </a:t>
            </a:r>
            <a:r>
              <a:rPr lang="en-US" altLang="zh-CN" i="1" dirty="0"/>
              <a:t>two </a:t>
            </a:r>
            <a:r>
              <a:rPr lang="en-US" altLang="zh-CN" dirty="0"/>
              <a:t>such effects and the stabilization is greater. </a:t>
            </a:r>
          </a:p>
          <a:p>
            <a:r>
              <a:rPr lang="en-US" altLang="zh-CN" dirty="0"/>
              <a:t>Consequently, the more stable carbocation in (b) will be more likely to persist and react with Br</a:t>
            </a:r>
            <a:r>
              <a:rPr lang="en-US" altLang="zh-CN" baseline="30000" dirty="0"/>
              <a:t>−</a:t>
            </a:r>
            <a:r>
              <a:rPr lang="en-US" altLang="zh-CN" dirty="0"/>
              <a:t>, leading to 2-bromopropane as the main product of the reaction.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1524000" y="457200"/>
            <a:ext cx="6383026" cy="2099736"/>
          </a:xfrm>
          <a:prstGeom prst="rect">
            <a:avLst/>
          </a:prstGeom>
        </p:spPr>
      </p:pic>
      <p:pic>
        <p:nvPicPr>
          <p:cNvPr id="3" name="图片 2"/>
          <p:cNvPicPr>
            <a:picLocks noChangeAspect="1"/>
          </p:cNvPicPr>
          <p:nvPr/>
        </p:nvPicPr>
        <p:blipFill>
          <a:blip r:embed="rId3">
            <a:lum bright="-20000" contrast="40000"/>
          </a:blip>
          <a:stretch>
            <a:fillRect/>
          </a:stretch>
        </p:blipFill>
        <p:spPr>
          <a:xfrm>
            <a:off x="609600" y="2743200"/>
            <a:ext cx="8078970" cy="37474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14400" y="381000"/>
            <a:ext cx="6889750" cy="1727200"/>
          </a:xfrm>
          <a:prstGeom prst="rect">
            <a:avLst/>
          </a:prstGeom>
        </p:spPr>
      </p:pic>
      <p:pic>
        <p:nvPicPr>
          <p:cNvPr id="3" name="图片 2"/>
          <p:cNvPicPr>
            <a:picLocks noChangeAspect="1"/>
          </p:cNvPicPr>
          <p:nvPr/>
        </p:nvPicPr>
        <p:blipFill>
          <a:blip r:embed="rId3"/>
          <a:stretch>
            <a:fillRect/>
          </a:stretch>
        </p:blipFill>
        <p:spPr>
          <a:xfrm>
            <a:off x="733425" y="2565400"/>
            <a:ext cx="7677150" cy="1727200"/>
          </a:xfrm>
          <a:prstGeom prst="rect">
            <a:avLst/>
          </a:prstGeom>
        </p:spPr>
      </p:pic>
      <p:pic>
        <p:nvPicPr>
          <p:cNvPr id="4" name="图片 3"/>
          <p:cNvPicPr>
            <a:picLocks noChangeAspect="1"/>
          </p:cNvPicPr>
          <p:nvPr/>
        </p:nvPicPr>
        <p:blipFill>
          <a:blip r:embed="rId4"/>
          <a:stretch>
            <a:fillRect/>
          </a:stretch>
        </p:blipFill>
        <p:spPr>
          <a:xfrm>
            <a:off x="762000" y="4648200"/>
            <a:ext cx="6032500" cy="17526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8255" y="152400"/>
            <a:ext cx="7560945" cy="914400"/>
          </a:xfrm>
        </p:spPr>
        <p:txBody>
          <a:bodyPr>
            <a:normAutofit/>
          </a:bodyPr>
          <a:lstStyle/>
          <a:p>
            <a:r>
              <a:rPr lang="en-GB" altLang="zh-CN" sz="3200" b="1" dirty="0">
                <a:solidFill>
                  <a:srgbClr val="C00000"/>
                </a:solidFill>
              </a:rPr>
              <a:t>Markovnikov’s rule</a:t>
            </a:r>
          </a:p>
        </p:txBody>
      </p:sp>
      <p:sp>
        <p:nvSpPr>
          <p:cNvPr id="3" name="内容占位符 2"/>
          <p:cNvSpPr>
            <a:spLocks noGrp="1"/>
          </p:cNvSpPr>
          <p:nvPr>
            <p:ph idx="1"/>
          </p:nvPr>
        </p:nvSpPr>
        <p:spPr>
          <a:xfrm>
            <a:off x="693539" y="838200"/>
            <a:ext cx="7754539" cy="5867400"/>
          </a:xfrm>
        </p:spPr>
        <p:txBody>
          <a:bodyPr>
            <a:normAutofit fontScale="92500" lnSpcReduction="10000"/>
          </a:bodyPr>
          <a:lstStyle/>
          <a:p>
            <a:r>
              <a:rPr lang="en-US" altLang="zh-CN" dirty="0"/>
              <a:t>Such an outcome for any reaction involving addition of a hydrogen halide to asymmetric alkenes by using what is known as </a:t>
            </a:r>
            <a:r>
              <a:rPr lang="en-US" altLang="zh-CN" b="1" dirty="0">
                <a:solidFill>
                  <a:srgbClr val="C00000"/>
                </a:solidFill>
              </a:rPr>
              <a:t>Markovnikov’s rule</a:t>
            </a:r>
            <a:r>
              <a:rPr lang="en-US" altLang="zh-CN" dirty="0"/>
              <a:t>. </a:t>
            </a:r>
          </a:p>
          <a:p>
            <a:r>
              <a:rPr lang="en-US" altLang="zh-CN" dirty="0"/>
              <a:t>This states: </a:t>
            </a:r>
            <a:r>
              <a:rPr lang="en-US" altLang="zh-CN" b="1" dirty="0">
                <a:solidFill>
                  <a:srgbClr val="C00000"/>
                </a:solidFill>
              </a:rPr>
              <a:t>the hydrogen will attach to the carbon that is already bonded to the greater number of hydrogens</a:t>
            </a:r>
            <a:r>
              <a:rPr lang="en-US" altLang="zh-CN" dirty="0"/>
              <a:t>. </a:t>
            </a:r>
          </a:p>
          <a:p>
            <a:r>
              <a:rPr lang="en-US" altLang="zh-CN" dirty="0"/>
              <a:t>As we have seen, this is based on the fact that the mechanism that proceeds via the most stable carbocation will be favoured.</a:t>
            </a:r>
          </a:p>
          <a:p>
            <a:r>
              <a:rPr lang="en-US" altLang="zh-CN" dirty="0"/>
              <a:t>In more general terms Markovnikov’s rule can be stated as </a:t>
            </a:r>
            <a:r>
              <a:rPr lang="en-US" altLang="zh-CN" b="1" dirty="0">
                <a:solidFill>
                  <a:srgbClr val="C00000"/>
                </a:solidFill>
              </a:rPr>
              <a:t>the less electronegative part of the reacting species bonds to the least highly substituted carbon atom in the alkene</a:t>
            </a:r>
            <a:r>
              <a:rPr lang="en-US" altLang="zh-CN" dirty="0"/>
              <a:t> (the one with the smaller number of carbons attached). </a:t>
            </a:r>
          </a:p>
          <a:p>
            <a:r>
              <a:rPr lang="en-US" altLang="zh-CN" dirty="0"/>
              <a:t>Applying this rule enables us to predict the outcomes from any reactions involving asymmetric reagents undergoing addition reactions with asymmetric alkenes.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lum bright="-20000" contrast="40000"/>
          </a:blip>
          <a:stretch>
            <a:fillRect/>
          </a:stretch>
        </p:blipFill>
        <p:spPr>
          <a:xfrm>
            <a:off x="381000" y="457200"/>
            <a:ext cx="8485459" cy="1524375"/>
          </a:xfrm>
          <a:prstGeom prst="rect">
            <a:avLst/>
          </a:prstGeom>
        </p:spPr>
      </p:pic>
      <p:pic>
        <p:nvPicPr>
          <p:cNvPr id="5" name="图片 4"/>
          <p:cNvPicPr>
            <a:picLocks noChangeAspect="1"/>
          </p:cNvPicPr>
          <p:nvPr/>
        </p:nvPicPr>
        <p:blipFill>
          <a:blip r:embed="rId3">
            <a:lum bright="-20000" contrast="40000"/>
          </a:blip>
          <a:stretch>
            <a:fillRect/>
          </a:stretch>
        </p:blipFill>
        <p:spPr>
          <a:xfrm>
            <a:off x="381000" y="1981575"/>
            <a:ext cx="8434648" cy="4598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329270" y="1250413"/>
            <a:ext cx="8485459" cy="435717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400" y="228600"/>
            <a:ext cx="4305935" cy="2271395"/>
          </a:xfrm>
          <a:prstGeom prst="rect">
            <a:avLst/>
          </a:prstGeom>
        </p:spPr>
      </p:pic>
      <p:pic>
        <p:nvPicPr>
          <p:cNvPr id="7" name="图片 6"/>
          <p:cNvPicPr>
            <a:picLocks noChangeAspect="1"/>
          </p:cNvPicPr>
          <p:nvPr/>
        </p:nvPicPr>
        <p:blipFill>
          <a:blip r:embed="rId3"/>
          <a:stretch>
            <a:fillRect/>
          </a:stretch>
        </p:blipFill>
        <p:spPr>
          <a:xfrm>
            <a:off x="228600" y="3581400"/>
            <a:ext cx="7385050" cy="1369060"/>
          </a:xfrm>
          <a:prstGeom prst="rect">
            <a:avLst/>
          </a:prstGeom>
        </p:spPr>
      </p:pic>
      <p:pic>
        <p:nvPicPr>
          <p:cNvPr id="8" name="图片 7"/>
          <p:cNvPicPr>
            <a:picLocks noChangeAspect="1"/>
          </p:cNvPicPr>
          <p:nvPr/>
        </p:nvPicPr>
        <p:blipFill>
          <a:blip r:embed="rId4"/>
          <a:stretch>
            <a:fillRect/>
          </a:stretch>
        </p:blipFill>
        <p:spPr>
          <a:xfrm>
            <a:off x="4458335" y="457200"/>
            <a:ext cx="4635500" cy="30886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rcRect l="797"/>
          <a:stretch>
            <a:fillRect/>
          </a:stretch>
        </p:blipFill>
        <p:spPr>
          <a:xfrm>
            <a:off x="381000" y="609600"/>
            <a:ext cx="7585710" cy="2496820"/>
          </a:xfrm>
          <a:prstGeom prst="rect">
            <a:avLst/>
          </a:prstGeom>
        </p:spPr>
      </p:pic>
      <p:pic>
        <p:nvPicPr>
          <p:cNvPr id="6" name="图片 5"/>
          <p:cNvPicPr>
            <a:picLocks noChangeAspect="1"/>
          </p:cNvPicPr>
          <p:nvPr/>
        </p:nvPicPr>
        <p:blipFill>
          <a:blip r:embed="rId3"/>
          <a:stretch>
            <a:fillRect/>
          </a:stretch>
        </p:blipFill>
        <p:spPr>
          <a:xfrm>
            <a:off x="381000" y="3124200"/>
            <a:ext cx="8698865" cy="17062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5395" y="228600"/>
            <a:ext cx="7583805" cy="762000"/>
          </a:xfrm>
        </p:spPr>
        <p:txBody>
          <a:bodyPr>
            <a:normAutofit/>
          </a:bodyPr>
          <a:lstStyle/>
          <a:p>
            <a:r>
              <a:rPr lang="en-US" altLang="zh-CN" sz="3200" b="1" dirty="0">
                <a:solidFill>
                  <a:srgbClr val="C00000"/>
                </a:solidFill>
              </a:rPr>
              <a:t>Polymers</a:t>
            </a:r>
            <a:endParaRPr lang="zh-CN" altLang="en-US" sz="3200" b="1" dirty="0">
              <a:solidFill>
                <a:srgbClr val="C00000"/>
              </a:solidFill>
            </a:endParaRPr>
          </a:p>
        </p:txBody>
      </p:sp>
      <p:sp>
        <p:nvSpPr>
          <p:cNvPr id="3" name="内容占位符 2"/>
          <p:cNvSpPr>
            <a:spLocks noGrp="1"/>
          </p:cNvSpPr>
          <p:nvPr>
            <p:ph idx="1"/>
          </p:nvPr>
        </p:nvSpPr>
        <p:spPr>
          <a:xfrm>
            <a:off x="609719" y="1066800"/>
            <a:ext cx="7754539" cy="5638800"/>
          </a:xfrm>
        </p:spPr>
        <p:txBody>
          <a:bodyPr>
            <a:normAutofit fontScale="90000" lnSpcReduction="20000"/>
          </a:bodyPr>
          <a:lstStyle/>
          <a:p>
            <a:r>
              <a:rPr lang="en-US" altLang="zh-CN" b="1" dirty="0">
                <a:solidFill>
                  <a:srgbClr val="C00000"/>
                </a:solidFill>
              </a:rPr>
              <a:t>Polymers</a:t>
            </a:r>
            <a:r>
              <a:rPr lang="en-US" altLang="zh-CN" dirty="0"/>
              <a:t> are a class of covalently bonded materials characterized by their </a:t>
            </a:r>
            <a:r>
              <a:rPr lang="en-US" altLang="zh-CN" b="1" dirty="0">
                <a:solidFill>
                  <a:srgbClr val="C00000"/>
                </a:solidFill>
              </a:rPr>
              <a:t>low thermal and electrical conductivity, and low density</a:t>
            </a:r>
            <a:r>
              <a:rPr lang="en-US" altLang="zh-CN" dirty="0"/>
              <a:t> compared to other types of materials. </a:t>
            </a:r>
          </a:p>
          <a:p>
            <a:r>
              <a:rPr lang="en-US" altLang="zh-CN" dirty="0"/>
              <a:t>Polymers are </a:t>
            </a:r>
            <a:r>
              <a:rPr lang="en-US" altLang="zh-CN" b="1" dirty="0">
                <a:solidFill>
                  <a:srgbClr val="C00000"/>
                </a:solidFill>
              </a:rPr>
              <a:t>macromolecules</a:t>
            </a:r>
            <a:r>
              <a:rPr lang="en-US" altLang="zh-CN" dirty="0"/>
              <a:t>, which are very large molecules.</a:t>
            </a:r>
          </a:p>
          <a:p>
            <a:r>
              <a:rPr lang="en-US" altLang="zh-CN" b="1" dirty="0">
                <a:solidFill>
                  <a:srgbClr val="C00000"/>
                </a:solidFill>
                <a:sym typeface="+mn-ea"/>
              </a:rPr>
              <a:t>Synthetic polymers </a:t>
            </a:r>
            <a:r>
              <a:rPr lang="en-US" altLang="zh-CN" dirty="0">
                <a:solidFill>
                  <a:schemeClr val="tx1"/>
                </a:solidFill>
                <a:sym typeface="+mn-ea"/>
              </a:rPr>
              <a:t>include</a:t>
            </a:r>
            <a:r>
              <a:rPr lang="en-US" altLang="zh-CN" b="1" dirty="0">
                <a:solidFill>
                  <a:srgbClr val="C00000"/>
                </a:solidFill>
                <a:sym typeface="+mn-ea"/>
              </a:rPr>
              <a:t> p</a:t>
            </a:r>
            <a:r>
              <a:rPr lang="en-US" altLang="zh-CN" b="1" dirty="0">
                <a:solidFill>
                  <a:srgbClr val="C00000"/>
                </a:solidFill>
              </a:rPr>
              <a:t>lastics and synthetic textiles such as nylon</a:t>
            </a:r>
            <a:r>
              <a:rPr lang="en-US" altLang="zh-CN" dirty="0"/>
              <a:t>.  </a:t>
            </a:r>
          </a:p>
          <a:p>
            <a:r>
              <a:rPr lang="en-US" altLang="zh-CN" b="1" dirty="0">
                <a:solidFill>
                  <a:srgbClr val="C00000"/>
                </a:solidFill>
              </a:rPr>
              <a:t>Natural polymers</a:t>
            </a:r>
            <a:r>
              <a:rPr lang="en-US" altLang="zh-CN" dirty="0"/>
              <a:t> include fibrous materials like </a:t>
            </a:r>
            <a:r>
              <a:rPr lang="en-US" altLang="zh-CN" b="1" dirty="0">
                <a:solidFill>
                  <a:srgbClr val="C00000"/>
                </a:solidFill>
              </a:rPr>
              <a:t>lignin and silk</a:t>
            </a:r>
            <a:r>
              <a:rPr lang="en-US" altLang="zh-CN" dirty="0"/>
              <a:t>, as well as many of the </a:t>
            </a:r>
            <a:r>
              <a:rPr lang="en-US" altLang="zh-CN" b="1" dirty="0">
                <a:solidFill>
                  <a:srgbClr val="C00000"/>
                </a:solidFill>
              </a:rPr>
              <a:t>biological molecules</a:t>
            </a:r>
            <a:r>
              <a:rPr lang="en-US" altLang="zh-CN" dirty="0"/>
              <a:t> involved in life processes, such as </a:t>
            </a:r>
            <a:r>
              <a:rPr lang="en-US" altLang="zh-CN" b="1" dirty="0">
                <a:solidFill>
                  <a:srgbClr val="C00000"/>
                </a:solidFill>
              </a:rPr>
              <a:t>DNA, starch and proteins</a:t>
            </a:r>
            <a:r>
              <a:rPr lang="en-US" altLang="zh-CN" dirty="0"/>
              <a:t>.</a:t>
            </a:r>
          </a:p>
          <a:p>
            <a:r>
              <a:rPr lang="en-US" altLang="zh-CN" dirty="0"/>
              <a:t>Long, covalently bonded polymer chains are made when small molecules called monomers join end-to-end, like beads strung together to create a necklace. This process is called polymerization. There are two types of </a:t>
            </a:r>
            <a:r>
              <a:rPr lang="en-US" altLang="zh-CN" b="1" dirty="0">
                <a:solidFill>
                  <a:srgbClr val="C00000"/>
                </a:solidFill>
              </a:rPr>
              <a:t>polymerization</a:t>
            </a:r>
            <a:r>
              <a:rPr lang="en-US" altLang="zh-CN" dirty="0"/>
              <a:t>: </a:t>
            </a:r>
            <a:r>
              <a:rPr lang="en-US" altLang="zh-CN" b="1" dirty="0">
                <a:solidFill>
                  <a:srgbClr val="C00000"/>
                </a:solidFill>
              </a:rPr>
              <a:t>addition and condensation</a:t>
            </a: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6060" y="762000"/>
            <a:ext cx="7429499" cy="5029201"/>
          </a:xfrm>
        </p:spPr>
        <p:txBody>
          <a:bodyPr/>
          <a:lstStyle/>
          <a:p>
            <a:r>
              <a:rPr lang="en-US" altLang="zh-CN" sz="2800" b="1" dirty="0">
                <a:solidFill>
                  <a:srgbClr val="C00000"/>
                </a:solidFill>
              </a:rPr>
              <a:t>Substitution:</a:t>
            </a:r>
            <a:r>
              <a:rPr lang="en-US" altLang="zh-CN" sz="2800" b="1" dirty="0">
                <a:solidFill>
                  <a:srgbClr val="FFFF00"/>
                </a:solidFill>
              </a:rPr>
              <a:t> </a:t>
            </a:r>
            <a:r>
              <a:rPr lang="en-US" altLang="zh-CN" sz="2800" dirty="0"/>
              <a:t>Reactions occur when one atom or group of atoms in a compound is replaced by a </a:t>
            </a:r>
            <a:r>
              <a:rPr lang="en-GB" altLang="zh-CN" sz="2800" dirty="0"/>
              <a:t>different atom or group.</a:t>
            </a:r>
          </a:p>
          <a:p>
            <a:pPr lvl="2"/>
            <a:endParaRPr lang="en-GB" altLang="zh-CN" dirty="0"/>
          </a:p>
          <a:p>
            <a:r>
              <a:rPr lang="en-GB" altLang="zh-CN" sz="2800" dirty="0"/>
              <a:t>for example	</a:t>
            </a:r>
          </a:p>
          <a:p>
            <a:pPr lvl="3"/>
            <a:r>
              <a:rPr lang="en-GB" altLang="zh-CN" sz="2800" dirty="0"/>
              <a:t>CH</a:t>
            </a:r>
            <a:r>
              <a:rPr lang="en-GB" altLang="zh-CN" sz="2800" baseline="-25000" dirty="0"/>
              <a:t>4</a:t>
            </a:r>
            <a:r>
              <a:rPr lang="en-GB" altLang="zh-CN" sz="2800" dirty="0"/>
              <a:t> + Cl</a:t>
            </a:r>
            <a:r>
              <a:rPr lang="en-GB" altLang="zh-CN" sz="2800" baseline="-25000" dirty="0"/>
              <a:t>2</a:t>
            </a:r>
            <a:r>
              <a:rPr lang="en-GB" altLang="zh-CN" sz="2800" dirty="0"/>
              <a:t> </a:t>
            </a:r>
            <a:r>
              <a:rPr lang="zh-CN" altLang="en-US" sz="2800" dirty="0"/>
              <a:t>→</a:t>
            </a:r>
            <a:r>
              <a:rPr lang="en-GB" altLang="zh-CN" sz="2800" dirty="0"/>
              <a:t> CH</a:t>
            </a:r>
            <a:r>
              <a:rPr lang="en-GB" altLang="zh-CN" sz="2800" baseline="-25000" dirty="0"/>
              <a:t>3</a:t>
            </a:r>
            <a:r>
              <a:rPr lang="en-GB" altLang="zh-CN" sz="2800" dirty="0"/>
              <a:t>Cl + HCl</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Addition Polymerization</a:t>
            </a:r>
            <a:endParaRPr lang="zh-CN" altLang="en-US" sz="3200" b="1" dirty="0">
              <a:solidFill>
                <a:srgbClr val="C00000"/>
              </a:solidFill>
            </a:endParaRPr>
          </a:p>
        </p:txBody>
      </p:sp>
      <p:sp>
        <p:nvSpPr>
          <p:cNvPr id="3" name="内容占位符 2"/>
          <p:cNvSpPr>
            <a:spLocks noGrp="1"/>
          </p:cNvSpPr>
          <p:nvPr>
            <p:ph idx="1"/>
          </p:nvPr>
        </p:nvSpPr>
        <p:spPr>
          <a:xfrm>
            <a:off x="693539" y="1219200"/>
            <a:ext cx="7754539" cy="5638800"/>
          </a:xfrm>
        </p:spPr>
        <p:txBody>
          <a:bodyPr>
            <a:normAutofit/>
          </a:bodyPr>
          <a:lstStyle/>
          <a:p>
            <a:r>
              <a:rPr lang="en-US" altLang="zh-CN" dirty="0"/>
              <a:t>Because alkenes readily undergo addition reactions by breaking their double bond, they can be joined together with each other to produce long chains known as </a:t>
            </a:r>
            <a:r>
              <a:rPr lang="en-US" altLang="zh-CN" b="1" dirty="0">
                <a:solidFill>
                  <a:srgbClr val="C00000"/>
                </a:solidFill>
              </a:rPr>
              <a:t>addition polymers</a:t>
            </a:r>
            <a:r>
              <a:rPr lang="en-US" altLang="zh-CN" dirty="0"/>
              <a:t>.</a:t>
            </a:r>
          </a:p>
          <a:p>
            <a:r>
              <a:rPr lang="en-US" altLang="zh-CN" dirty="0"/>
              <a:t>The alkene used in this reaction is known as the </a:t>
            </a:r>
            <a:r>
              <a:rPr lang="en-US" altLang="zh-CN" b="1" dirty="0">
                <a:solidFill>
                  <a:srgbClr val="C00000"/>
                </a:solidFill>
              </a:rPr>
              <a:t>monomer</a:t>
            </a:r>
            <a:r>
              <a:rPr lang="en-US" altLang="zh-CN" dirty="0"/>
              <a:t>, and its chemical nature determines the properties of the polymer. </a:t>
            </a:r>
          </a:p>
          <a:p>
            <a:r>
              <a:rPr lang="en-US" altLang="zh-CN" dirty="0"/>
              <a:t>Polymers, typically containing thousands of molecules of the monomer, are a major product of the organic chemical industry and many of our most familiar and useful plastics are polymers of alkenes.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533400"/>
            <a:ext cx="7754539" cy="6096000"/>
          </a:xfrm>
        </p:spPr>
        <p:txBody>
          <a:bodyPr>
            <a:normAutofit/>
          </a:bodyPr>
          <a:lstStyle/>
          <a:p>
            <a:r>
              <a:rPr lang="en-US" altLang="zh-CN" dirty="0"/>
              <a:t>As polymers are such large molecules, their structures are shown using a </a:t>
            </a:r>
            <a:r>
              <a:rPr lang="en-US" altLang="zh-CN" b="1" dirty="0">
                <a:solidFill>
                  <a:srgbClr val="C00000"/>
                </a:solidFill>
              </a:rPr>
              <a:t>repeating unit</a:t>
            </a:r>
            <a:r>
              <a:rPr lang="en-US" altLang="zh-CN" dirty="0"/>
              <a:t>, which has open bonds at each end. </a:t>
            </a:r>
          </a:p>
          <a:p>
            <a:r>
              <a:rPr lang="en-US" altLang="zh-CN" dirty="0"/>
              <a:t>It is put in a bracket with </a:t>
            </a:r>
            <a:r>
              <a:rPr lang="en-US" altLang="zh-CN" i="1" dirty="0"/>
              <a:t>n </a:t>
            </a:r>
            <a:r>
              <a:rPr lang="en-US" altLang="zh-CN" dirty="0"/>
              <a:t>as subscript to denote the number of repeating units. </a:t>
            </a:r>
          </a:p>
          <a:p>
            <a:r>
              <a:rPr lang="en-US" altLang="zh-CN" dirty="0"/>
              <a:t>For example, ethene polymerizes to form </a:t>
            </a:r>
            <a:r>
              <a:rPr lang="en-US" altLang="zh-CN" b="1" dirty="0">
                <a:solidFill>
                  <a:srgbClr val="C00000"/>
                </a:solidFill>
              </a:rPr>
              <a:t>poly(ethene)</a:t>
            </a:r>
            <a:r>
              <a:rPr lang="en-US" altLang="zh-CN" dirty="0"/>
              <a:t>, commonly known as </a:t>
            </a:r>
            <a:r>
              <a:rPr lang="en-US" altLang="zh-CN" b="1" dirty="0">
                <a:solidFill>
                  <a:srgbClr val="C00000"/>
                </a:solidFill>
              </a:rPr>
              <a:t>polythene</a:t>
            </a:r>
            <a:r>
              <a:rPr lang="en-US" altLang="zh-CN" dirty="0"/>
              <a:t>.</a:t>
            </a:r>
            <a:endParaRPr lang="zh-CN" altLang="en-US" dirty="0"/>
          </a:p>
        </p:txBody>
      </p:sp>
      <p:pic>
        <p:nvPicPr>
          <p:cNvPr id="6" name="图片 5"/>
          <p:cNvPicPr>
            <a:picLocks noChangeAspect="1"/>
          </p:cNvPicPr>
          <p:nvPr/>
        </p:nvPicPr>
        <p:blipFill>
          <a:blip r:embed="rId2"/>
          <a:stretch>
            <a:fillRect/>
          </a:stretch>
        </p:blipFill>
        <p:spPr>
          <a:xfrm>
            <a:off x="693539" y="4191000"/>
            <a:ext cx="7898615" cy="1925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228600"/>
            <a:ext cx="7754539" cy="6324600"/>
          </a:xfrm>
        </p:spPr>
        <p:txBody>
          <a:bodyPr>
            <a:normAutofit/>
          </a:bodyPr>
          <a:lstStyle/>
          <a:p>
            <a:r>
              <a:rPr lang="en-US" altLang="zh-CN" dirty="0"/>
              <a:t>Similarly, propene polymerizes to form </a:t>
            </a:r>
            <a:r>
              <a:rPr lang="en-US" altLang="zh-CN" b="1" dirty="0">
                <a:solidFill>
                  <a:srgbClr val="C00000"/>
                </a:solidFill>
              </a:rPr>
              <a:t>poly(propene)</a:t>
            </a:r>
            <a:r>
              <a:rPr lang="en-US" altLang="zh-CN" dirty="0"/>
              <a:t>, often called polypropylene.</a:t>
            </a:r>
          </a:p>
          <a:p>
            <a:endParaRPr lang="en-US" altLang="zh-CN" dirty="0"/>
          </a:p>
          <a:p>
            <a:endParaRPr lang="en-US" altLang="zh-CN" dirty="0"/>
          </a:p>
          <a:p>
            <a:endParaRPr lang="en-US" altLang="zh-CN" dirty="0"/>
          </a:p>
          <a:p>
            <a:r>
              <a:rPr lang="en-US" altLang="zh-CN" dirty="0"/>
              <a:t>Other common addition polymers include PVC, </a:t>
            </a:r>
            <a:r>
              <a:rPr lang="en-US" altLang="zh-CN" b="1" dirty="0">
                <a:solidFill>
                  <a:srgbClr val="C00000"/>
                </a:solidFill>
              </a:rPr>
              <a:t>poly(</a:t>
            </a:r>
            <a:r>
              <a:rPr lang="en-US" altLang="zh-CN" b="1" dirty="0" err="1">
                <a:solidFill>
                  <a:srgbClr val="C00000"/>
                </a:solidFill>
              </a:rPr>
              <a:t>chloroethene</a:t>
            </a:r>
            <a:r>
              <a:rPr lang="en-US" altLang="zh-CN" b="1" dirty="0">
                <a:solidFill>
                  <a:srgbClr val="C00000"/>
                </a:solidFill>
              </a:rPr>
              <a:t>)</a:t>
            </a:r>
            <a:r>
              <a:rPr lang="en-US" altLang="zh-CN" dirty="0"/>
              <a:t>, and PTFE, poly(</a:t>
            </a:r>
            <a:r>
              <a:rPr lang="en-US" altLang="zh-CN" dirty="0" err="1"/>
              <a:t>tetrafluoroethene</a:t>
            </a:r>
            <a:r>
              <a:rPr lang="en-US" altLang="zh-CN" dirty="0"/>
              <a:t>), often marketed as Teflon</a:t>
            </a:r>
            <a:r>
              <a:rPr lang="en-US" altLang="zh-CN" baseline="30000" dirty="0"/>
              <a:t>®</a:t>
            </a:r>
            <a:r>
              <a:rPr lang="en-US" altLang="zh-CN" dirty="0"/>
              <a:t>. Their repeating units </a:t>
            </a:r>
            <a:r>
              <a:rPr lang="en-GB" altLang="zh-CN" dirty="0"/>
              <a:t>are given below.</a:t>
            </a:r>
            <a:endParaRPr lang="en-US" altLang="zh-CN" dirty="0"/>
          </a:p>
          <a:p>
            <a:endParaRPr lang="zh-CN" altLang="en-US" dirty="0"/>
          </a:p>
        </p:txBody>
      </p:sp>
      <p:pic>
        <p:nvPicPr>
          <p:cNvPr id="5" name="图片 4"/>
          <p:cNvPicPr>
            <a:picLocks noChangeAspect="1"/>
          </p:cNvPicPr>
          <p:nvPr/>
        </p:nvPicPr>
        <p:blipFill rotWithShape="1">
          <a:blip r:embed="rId2">
            <a:lum bright="-20000" contrast="40000"/>
          </a:blip>
          <a:srcRect b="18387"/>
          <a:stretch>
            <a:fillRect/>
          </a:stretch>
        </p:blipFill>
        <p:spPr>
          <a:xfrm>
            <a:off x="2360823" y="1295400"/>
            <a:ext cx="4359595" cy="1676400"/>
          </a:xfrm>
          <a:prstGeom prst="rect">
            <a:avLst/>
          </a:prstGeom>
        </p:spPr>
      </p:pic>
      <p:pic>
        <p:nvPicPr>
          <p:cNvPr id="6" name="图片 5"/>
          <p:cNvPicPr>
            <a:picLocks noChangeAspect="1"/>
          </p:cNvPicPr>
          <p:nvPr/>
        </p:nvPicPr>
        <p:blipFill>
          <a:blip r:embed="rId3">
            <a:lum bright="-20000" contrast="40000"/>
          </a:blip>
          <a:stretch>
            <a:fillRect/>
          </a:stretch>
        </p:blipFill>
        <p:spPr>
          <a:xfrm>
            <a:off x="2209800" y="4343400"/>
            <a:ext cx="4661642" cy="220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85800" y="609600"/>
            <a:ext cx="7618730" cy="995045"/>
          </a:xfrm>
          <a:prstGeom prst="rect">
            <a:avLst/>
          </a:prstGeom>
        </p:spPr>
      </p:pic>
      <p:pic>
        <p:nvPicPr>
          <p:cNvPr id="6" name="图片 5"/>
          <p:cNvPicPr>
            <a:picLocks noChangeAspect="1"/>
          </p:cNvPicPr>
          <p:nvPr/>
        </p:nvPicPr>
        <p:blipFill>
          <a:blip r:embed="rId3"/>
          <a:stretch>
            <a:fillRect/>
          </a:stretch>
        </p:blipFill>
        <p:spPr>
          <a:xfrm>
            <a:off x="685800" y="1604645"/>
            <a:ext cx="7618095" cy="4255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33705" y="304800"/>
            <a:ext cx="4196080" cy="2818765"/>
          </a:xfrm>
          <a:prstGeom prst="rect">
            <a:avLst/>
          </a:prstGeom>
        </p:spPr>
      </p:pic>
      <p:pic>
        <p:nvPicPr>
          <p:cNvPr id="5" name="图片 4"/>
          <p:cNvPicPr>
            <a:picLocks noChangeAspect="1"/>
          </p:cNvPicPr>
          <p:nvPr/>
        </p:nvPicPr>
        <p:blipFill>
          <a:blip r:embed="rId3"/>
          <a:stretch>
            <a:fillRect/>
          </a:stretch>
        </p:blipFill>
        <p:spPr>
          <a:xfrm>
            <a:off x="433705" y="3124200"/>
            <a:ext cx="8502015" cy="34480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57225" y="488950"/>
            <a:ext cx="7829550" cy="58801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5980" y="618490"/>
            <a:ext cx="7429500" cy="1008380"/>
          </a:xfrm>
        </p:spPr>
        <p:txBody>
          <a:bodyPr/>
          <a:lstStyle/>
          <a:p>
            <a:r>
              <a:rPr lang="en-US" altLang="zh-CN" b="1">
                <a:solidFill>
                  <a:srgbClr val="C00000"/>
                </a:solidFill>
              </a:rPr>
              <a:t>Properties of polymers</a:t>
            </a:r>
          </a:p>
        </p:txBody>
      </p:sp>
      <p:sp>
        <p:nvSpPr>
          <p:cNvPr id="3" name="内容占位符 2"/>
          <p:cNvSpPr>
            <a:spLocks noGrp="1"/>
          </p:cNvSpPr>
          <p:nvPr>
            <p:ph idx="1"/>
          </p:nvPr>
        </p:nvSpPr>
        <p:spPr>
          <a:xfrm>
            <a:off x="557530" y="1689735"/>
            <a:ext cx="8199755" cy="4827270"/>
          </a:xfrm>
        </p:spPr>
        <p:txBody>
          <a:bodyPr>
            <a:normAutofit fontScale="87500"/>
          </a:bodyPr>
          <a:lstStyle/>
          <a:p>
            <a:r>
              <a:rPr lang="zh-CN" altLang="en-US"/>
              <a:t>In general, polymers are </a:t>
            </a:r>
            <a:r>
              <a:rPr lang="zh-CN" altLang="en-US" b="1">
                <a:solidFill>
                  <a:srgbClr val="C00000"/>
                </a:solidFill>
              </a:rPr>
              <a:t>strong</a:t>
            </a:r>
            <a:r>
              <a:rPr lang="zh-CN" altLang="en-US"/>
              <a:t>, because of their macromolecular nature. Like</a:t>
            </a:r>
            <a:r>
              <a:rPr lang="en-US" altLang="zh-CN"/>
              <a:t> </a:t>
            </a:r>
            <a:r>
              <a:rPr lang="zh-CN" altLang="en-US"/>
              <a:t>most covalent materials, they do not contain moving charged particles, so their</a:t>
            </a:r>
            <a:r>
              <a:rPr lang="en-US" altLang="zh-CN"/>
              <a:t> </a:t>
            </a:r>
            <a:r>
              <a:rPr lang="zh-CN" altLang="en-US" b="1">
                <a:solidFill>
                  <a:srgbClr val="C00000"/>
                </a:solidFill>
              </a:rPr>
              <a:t>thermal and electrical conductivities are low</a:t>
            </a:r>
            <a:r>
              <a:rPr lang="zh-CN" altLang="en-US"/>
              <a:t>.</a:t>
            </a:r>
          </a:p>
          <a:p>
            <a:r>
              <a:rPr lang="zh-CN" altLang="en-US"/>
              <a:t>Though molecular, polymers have </a:t>
            </a:r>
            <a:r>
              <a:rPr lang="zh-CN" altLang="en-US" b="1">
                <a:solidFill>
                  <a:srgbClr val="C00000"/>
                </a:solidFill>
              </a:rPr>
              <a:t>relatively high melting points and boiling</a:t>
            </a:r>
            <a:r>
              <a:rPr lang="en-US" altLang="zh-CN" b="1">
                <a:solidFill>
                  <a:srgbClr val="C00000"/>
                </a:solidFill>
              </a:rPr>
              <a:t> </a:t>
            </a:r>
            <a:r>
              <a:rPr lang="zh-CN" altLang="en-US" b="1">
                <a:solidFill>
                  <a:srgbClr val="C00000"/>
                </a:solidFill>
              </a:rPr>
              <a:t>points</a:t>
            </a:r>
            <a:r>
              <a:rPr lang="zh-CN" altLang="en-US"/>
              <a:t>. This is due to the number of intermolecular forces that occur along</a:t>
            </a:r>
            <a:r>
              <a:rPr lang="en-US" altLang="zh-CN"/>
              <a:t> </a:t>
            </a:r>
            <a:r>
              <a:rPr lang="zh-CN" altLang="en-US"/>
              <a:t>the length of the polymer molecules. The long polymer strands can also wind</a:t>
            </a:r>
            <a:r>
              <a:rPr lang="en-US" altLang="zh-CN"/>
              <a:t> </a:t>
            </a:r>
            <a:r>
              <a:rPr lang="zh-CN" altLang="en-US"/>
              <a:t>around each other and become entangled, requiring energy to disentangle and</a:t>
            </a:r>
            <a:r>
              <a:rPr lang="en-US" altLang="zh-CN"/>
              <a:t> </a:t>
            </a:r>
            <a:r>
              <a:rPr lang="zh-CN" altLang="en-US"/>
              <a:t>separate them.</a:t>
            </a:r>
          </a:p>
          <a:p>
            <a:r>
              <a:rPr lang="zh-CN" altLang="en-US"/>
              <a:t>The speci</a:t>
            </a:r>
            <a:r>
              <a:rPr lang="en-US" altLang="zh-CN"/>
              <a:t>fi</a:t>
            </a:r>
            <a:r>
              <a:rPr lang="zh-CN" altLang="en-US"/>
              <a:t>c properties of a polymer depend on its chain length, the type of</a:t>
            </a:r>
            <a:r>
              <a:rPr lang="en-US" altLang="zh-CN"/>
              <a:t> </a:t>
            </a:r>
            <a:r>
              <a:rPr lang="zh-CN" altLang="en-US"/>
              <a:t>forces holding the chains together, the type of monomers and the way these</a:t>
            </a:r>
            <a:r>
              <a:rPr lang="en-US" altLang="zh-CN"/>
              <a:t> </a:t>
            </a:r>
            <a:r>
              <a:rPr lang="zh-CN" altLang="en-US"/>
              <a:t>monomers are arranged.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5980" y="618490"/>
            <a:ext cx="7429500" cy="777875"/>
          </a:xfrm>
        </p:spPr>
        <p:txBody>
          <a:bodyPr/>
          <a:lstStyle/>
          <a:p>
            <a:r>
              <a:rPr lang="en-US" altLang="zh-CN" b="1">
                <a:solidFill>
                  <a:srgbClr val="C00000"/>
                </a:solidFill>
              </a:rPr>
              <a:t>Plastics</a:t>
            </a:r>
          </a:p>
        </p:txBody>
      </p:sp>
      <p:sp>
        <p:nvSpPr>
          <p:cNvPr id="3" name="内容占位符 2"/>
          <p:cNvSpPr>
            <a:spLocks noGrp="1"/>
          </p:cNvSpPr>
          <p:nvPr>
            <p:ph idx="1"/>
          </p:nvPr>
        </p:nvSpPr>
        <p:spPr>
          <a:xfrm>
            <a:off x="460375" y="1353820"/>
            <a:ext cx="8530590" cy="5117465"/>
          </a:xfrm>
        </p:spPr>
        <p:txBody>
          <a:bodyPr>
            <a:noAutofit/>
          </a:bodyPr>
          <a:lstStyle/>
          <a:p>
            <a:r>
              <a:rPr lang="zh-CN" altLang="en-US" sz="1800" b="1">
                <a:solidFill>
                  <a:srgbClr val="C00000"/>
                </a:solidFill>
              </a:rPr>
              <a:t>Plastics are synthetic </a:t>
            </a:r>
            <a:r>
              <a:rPr lang="en-US" altLang="zh-CN" sz="1800" b="1">
                <a:solidFill>
                  <a:srgbClr val="C00000"/>
                </a:solidFill>
              </a:rPr>
              <a:t>addition </a:t>
            </a:r>
            <a:r>
              <a:rPr lang="zh-CN" altLang="en-US" sz="1800" b="1">
                <a:solidFill>
                  <a:srgbClr val="C00000"/>
                </a:solidFill>
              </a:rPr>
              <a:t>polymers composed mainly of carbon and hydrogen</a:t>
            </a:r>
            <a:r>
              <a:rPr lang="zh-CN" altLang="en-US" sz="1800"/>
              <a:t>.</a:t>
            </a:r>
          </a:p>
          <a:p>
            <a:r>
              <a:rPr lang="zh-CN" altLang="en-US" sz="1800"/>
              <a:t>They are o</a:t>
            </a:r>
            <a:r>
              <a:rPr lang="en-US" altLang="zh-CN" sz="1800"/>
              <a:t>ft</a:t>
            </a:r>
            <a:r>
              <a:rPr lang="zh-CN" altLang="en-US" sz="1800"/>
              <a:t>en </a:t>
            </a:r>
            <a:r>
              <a:rPr lang="zh-CN" altLang="en-US" sz="1800" b="1">
                <a:solidFill>
                  <a:srgbClr val="C00000"/>
                </a:solidFill>
              </a:rPr>
              <a:t>chemically unreactive</a:t>
            </a:r>
            <a:r>
              <a:rPr lang="zh-CN" altLang="en-US" sz="1800"/>
              <a:t>, although they can catch </a:t>
            </a:r>
            <a:r>
              <a:rPr lang="en-US" altLang="zh-CN" sz="1800"/>
              <a:t>fi</a:t>
            </a:r>
            <a:r>
              <a:rPr lang="zh-CN" altLang="en-US" sz="1800"/>
              <a:t>re and sustain</a:t>
            </a:r>
            <a:r>
              <a:rPr lang="en-US" altLang="zh-CN" sz="1800"/>
              <a:t> </a:t>
            </a:r>
            <a:r>
              <a:rPr lang="zh-CN" altLang="en-US" sz="1800"/>
              <a:t>combustion.</a:t>
            </a:r>
          </a:p>
          <a:p>
            <a:r>
              <a:rPr lang="zh-CN" altLang="en-US" sz="1800"/>
              <a:t>Poly(phenylethene), commonly known as polystyrene, is a widely used plastic</a:t>
            </a:r>
            <a:r>
              <a:rPr lang="en-US" altLang="zh-CN" sz="1800"/>
              <a:t> </a:t>
            </a:r>
            <a:r>
              <a:rPr lang="zh-CN" altLang="en-US" sz="1800"/>
              <a:t>found in packing peanuts and food containers.</a:t>
            </a:r>
          </a:p>
          <a:p>
            <a:r>
              <a:rPr lang="en-US" altLang="zh-CN" sz="1800"/>
              <a:t>P</a:t>
            </a:r>
            <a:r>
              <a:rPr lang="zh-CN" altLang="en-US" sz="1800"/>
              <a:t>olystyrene is a non-polar hydrocarbon</a:t>
            </a:r>
            <a:r>
              <a:rPr lang="en-US" altLang="zh-CN" sz="1800"/>
              <a:t> </a:t>
            </a:r>
            <a:r>
              <a:rPr lang="zh-CN" altLang="en-US" sz="1800"/>
              <a:t>and so it is insoluble in water. London dispersion forces (LDFs) hold the polymer</a:t>
            </a:r>
            <a:r>
              <a:rPr lang="en-US" altLang="zh-CN" sz="1800"/>
              <a:t> </a:t>
            </a:r>
            <a:r>
              <a:rPr lang="zh-CN" altLang="en-US" sz="1800"/>
              <a:t>chains together. These LDFs can be overcome by heating, so polystyrene can</a:t>
            </a:r>
            <a:r>
              <a:rPr lang="en-US" altLang="zh-CN" sz="1800"/>
              <a:t> </a:t>
            </a:r>
            <a:r>
              <a:rPr lang="zh-CN" altLang="en-US" sz="1800"/>
              <a:t>be melted down and reshaped easily. On cooling, new LDFs can form between</a:t>
            </a:r>
            <a:r>
              <a:rPr lang="en-US" altLang="zh-CN" sz="1800"/>
              <a:t> </a:t>
            </a:r>
            <a:r>
              <a:rPr lang="zh-CN" altLang="en-US" sz="1800"/>
              <a:t>polystyrene molecules, so the polymer solidi</a:t>
            </a:r>
            <a:r>
              <a:rPr lang="en-US" altLang="zh-CN" sz="1800"/>
              <a:t>fi</a:t>
            </a:r>
            <a:r>
              <a:rPr lang="zh-CN" altLang="en-US" sz="1800"/>
              <a:t>es again.</a:t>
            </a:r>
          </a:p>
          <a:p>
            <a:endParaRPr lang="zh-CN" altLang="en-US" sz="1800"/>
          </a:p>
        </p:txBody>
      </p:sp>
      <p:pic>
        <p:nvPicPr>
          <p:cNvPr id="5" name="图片 4"/>
          <p:cNvPicPr>
            <a:picLocks noChangeAspect="1"/>
          </p:cNvPicPr>
          <p:nvPr>
            <p:custDataLst>
              <p:tags r:id="rId1"/>
            </p:custDataLst>
          </p:nvPr>
        </p:nvPicPr>
        <p:blipFill>
          <a:blip r:embed="rId3"/>
          <a:stretch>
            <a:fillRect/>
          </a:stretch>
        </p:blipFill>
        <p:spPr>
          <a:xfrm>
            <a:off x="5715000" y="4800600"/>
            <a:ext cx="2001520" cy="196786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0375" y="1353820"/>
            <a:ext cx="8530590" cy="5117465"/>
          </a:xfrm>
        </p:spPr>
        <p:txBody>
          <a:bodyPr>
            <a:noAutofit/>
          </a:bodyPr>
          <a:lstStyle/>
          <a:p>
            <a:r>
              <a:rPr lang="zh-CN" altLang="en-US" sz="1800"/>
              <a:t>Polystyrene chains cannot rotate easily due to the bulky phenyl groups (C</a:t>
            </a:r>
            <a:r>
              <a:rPr lang="zh-CN" altLang="en-US" sz="1800" baseline="-25000"/>
              <a:t>6</a:t>
            </a:r>
            <a:r>
              <a:rPr lang="zh-CN" altLang="en-US" sz="1800"/>
              <a:t>H</a:t>
            </a:r>
            <a:r>
              <a:rPr lang="zh-CN" altLang="en-US" sz="1800" baseline="-25000"/>
              <a:t>5</a:t>
            </a:r>
            <a:r>
              <a:rPr lang="en-US" altLang="zh-CN" sz="1800"/>
              <a:t>-</a:t>
            </a:r>
            <a:r>
              <a:rPr lang="zh-CN" altLang="en-US" sz="1800"/>
              <a:t>),</a:t>
            </a:r>
            <a:r>
              <a:rPr lang="en-US" altLang="zh-CN" sz="1800"/>
              <a:t> </a:t>
            </a:r>
            <a:r>
              <a:rPr lang="zh-CN" altLang="en-US" sz="1800"/>
              <a:t>making it brittle. Polystyrene is a good thermal insulator, particularly in its</a:t>
            </a:r>
            <a:r>
              <a:rPr lang="en-US" altLang="zh-CN" sz="1800"/>
              <a:t> </a:t>
            </a:r>
            <a:r>
              <a:rPr lang="zh-CN" altLang="en-US" sz="1800"/>
              <a:t>expanded form, so it is used to make coolers and insulating panels for the</a:t>
            </a:r>
            <a:r>
              <a:rPr lang="en-US" altLang="zh-CN" sz="1800"/>
              <a:t> </a:t>
            </a:r>
            <a:r>
              <a:rPr lang="zh-CN" altLang="en-US" sz="1800"/>
              <a:t>construction industry.</a:t>
            </a:r>
          </a:p>
          <a:p>
            <a:r>
              <a:rPr lang="zh-CN" altLang="en-US" sz="1800"/>
              <a:t>One of the reasons plastics are useful is that, due to their strong covalent bonds,</a:t>
            </a:r>
            <a:r>
              <a:rPr lang="en-US" altLang="zh-CN" sz="1800"/>
              <a:t> </a:t>
            </a:r>
            <a:r>
              <a:rPr lang="zh-CN" altLang="en-US" sz="1800"/>
              <a:t>they are </a:t>
            </a:r>
            <a:r>
              <a:rPr lang="zh-CN" altLang="en-US" sz="1800" b="1">
                <a:solidFill>
                  <a:srgbClr val="C00000"/>
                </a:solidFill>
              </a:rPr>
              <a:t>chemically inert and therefore durable</a:t>
            </a:r>
            <a:r>
              <a:rPr lang="zh-CN" altLang="en-US" sz="1800"/>
              <a:t>. As a result, many </a:t>
            </a:r>
            <a:r>
              <a:rPr lang="zh-CN" altLang="en-US" sz="1800" b="1">
                <a:solidFill>
                  <a:srgbClr val="C00000"/>
                </a:solidFill>
              </a:rPr>
              <a:t>plastics </a:t>
            </a:r>
            <a:r>
              <a:rPr lang="en-US" altLang="zh-CN" sz="1800" b="1">
                <a:solidFill>
                  <a:srgbClr val="C00000"/>
                </a:solidFill>
              </a:rPr>
              <a:t>are </a:t>
            </a:r>
            <a:r>
              <a:rPr lang="zh-CN" altLang="en-US" sz="1800" b="1">
                <a:solidFill>
                  <a:srgbClr val="C00000"/>
                </a:solidFill>
              </a:rPr>
              <a:t>not typically biodegrad</a:t>
            </a:r>
            <a:r>
              <a:rPr lang="en-US" altLang="zh-CN" sz="1800" b="1">
                <a:solidFill>
                  <a:srgbClr val="C00000"/>
                </a:solidFill>
              </a:rPr>
              <a:t>able</a:t>
            </a:r>
            <a:r>
              <a:rPr lang="en-US" altLang="zh-CN" sz="1800"/>
              <a:t>.</a:t>
            </a:r>
            <a:r>
              <a:rPr lang="zh-CN" altLang="en-US" sz="1800"/>
              <a:t> </a:t>
            </a:r>
          </a:p>
          <a:p>
            <a:r>
              <a:rPr lang="zh-CN" altLang="en-US" sz="1800" b="1">
                <a:solidFill>
                  <a:srgbClr val="C00000"/>
                </a:solidFill>
              </a:rPr>
              <a:t>Biodegradation</a:t>
            </a:r>
            <a:r>
              <a:rPr lang="zh-CN" altLang="en-US" sz="1800"/>
              <a:t> involves the </a:t>
            </a:r>
            <a:r>
              <a:rPr lang="zh-CN" altLang="en-US" sz="1800" b="1">
                <a:solidFill>
                  <a:srgbClr val="C00000"/>
                </a:solidFill>
              </a:rPr>
              <a:t>breakdown of materials into small molecules</a:t>
            </a:r>
            <a:r>
              <a:rPr lang="en-US" altLang="zh-CN" sz="1800" b="1">
                <a:solidFill>
                  <a:srgbClr val="C00000"/>
                </a:solidFill>
              </a:rPr>
              <a:t> </a:t>
            </a:r>
            <a:r>
              <a:rPr lang="zh-CN" altLang="en-US" sz="1800" b="1">
                <a:solidFill>
                  <a:srgbClr val="C00000"/>
                </a:solidFill>
                <a:sym typeface="+mn-ea"/>
              </a:rPr>
              <a:t>by microorganisms</a:t>
            </a:r>
            <a:r>
              <a:rPr lang="zh-CN" altLang="en-US" sz="1800"/>
              <a:t>. Polymers rarely contain reactive</a:t>
            </a:r>
            <a:r>
              <a:rPr lang="en-US" altLang="zh-CN" sz="1800"/>
              <a:t> </a:t>
            </a:r>
            <a:r>
              <a:rPr lang="zh-CN" altLang="en-US" sz="1800"/>
              <a:t>functional groups that could act as bacterial binding sites. </a:t>
            </a:r>
          </a:p>
          <a:p>
            <a:r>
              <a:rPr lang="zh-CN" altLang="en-US" sz="1800"/>
              <a:t>In some plastics, the</a:t>
            </a:r>
            <a:r>
              <a:rPr lang="en-US" altLang="zh-CN" sz="1800"/>
              <a:t> </a:t>
            </a:r>
            <a:r>
              <a:rPr lang="zh-CN" altLang="en-US" sz="1800"/>
              <a:t>polymer chains are covalently bonded together, which is known as </a:t>
            </a:r>
            <a:r>
              <a:rPr lang="zh-CN" altLang="en-US" sz="1800" b="1">
                <a:solidFill>
                  <a:srgbClr val="C00000"/>
                </a:solidFill>
              </a:rPr>
              <a:t>crosslinking</a:t>
            </a:r>
            <a:r>
              <a:rPr lang="zh-CN" altLang="en-US" sz="1800"/>
              <a:t>.</a:t>
            </a:r>
          </a:p>
          <a:p>
            <a:r>
              <a:rPr lang="zh-CN" altLang="en-US" sz="1800"/>
              <a:t>A dense covalent network formed by crosslinking provides very few entry points</a:t>
            </a:r>
            <a:r>
              <a:rPr lang="en-US" altLang="zh-CN" sz="1800"/>
              <a:t> </a:t>
            </a:r>
            <a:r>
              <a:rPr lang="zh-CN" altLang="en-US" sz="1800"/>
              <a:t>for micr</a:t>
            </a:r>
            <a:r>
              <a:rPr lang="en-US" altLang="zh-CN" sz="1800"/>
              <a:t>oorganisms.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5980" y="618490"/>
            <a:ext cx="7429500" cy="828040"/>
          </a:xfrm>
        </p:spPr>
        <p:txBody>
          <a:bodyPr/>
          <a:lstStyle/>
          <a:p>
            <a:r>
              <a:rPr lang="en-US" altLang="zh-CN" b="1">
                <a:solidFill>
                  <a:srgbClr val="C00000"/>
                </a:solidFill>
              </a:rPr>
              <a:t>Microplastics</a:t>
            </a:r>
          </a:p>
        </p:txBody>
      </p:sp>
      <p:sp>
        <p:nvSpPr>
          <p:cNvPr id="3" name="内容占位符 2"/>
          <p:cNvSpPr>
            <a:spLocks noGrp="1"/>
          </p:cNvSpPr>
          <p:nvPr>
            <p:ph idx="1"/>
          </p:nvPr>
        </p:nvSpPr>
        <p:spPr>
          <a:xfrm>
            <a:off x="855980" y="1623695"/>
            <a:ext cx="7429500" cy="4712335"/>
          </a:xfrm>
        </p:spPr>
        <p:txBody>
          <a:bodyPr>
            <a:normAutofit fontScale="97500"/>
          </a:bodyPr>
          <a:lstStyle/>
          <a:p>
            <a:r>
              <a:rPr lang="zh-CN" altLang="en-US" b="1">
                <a:solidFill>
                  <a:srgbClr val="C00000"/>
                </a:solidFill>
              </a:rPr>
              <a:t>Microplastics</a:t>
            </a:r>
            <a:r>
              <a:rPr lang="zh-CN" altLang="en-US"/>
              <a:t> are very small fragments of plastic, broken down over time to sizes</a:t>
            </a:r>
            <a:r>
              <a:rPr lang="en-US" altLang="zh-CN"/>
              <a:t> </a:t>
            </a:r>
            <a:r>
              <a:rPr lang="zh-CN" altLang="en-US"/>
              <a:t>under 5mm. </a:t>
            </a:r>
          </a:p>
          <a:p>
            <a:r>
              <a:rPr lang="zh-CN" altLang="en-US"/>
              <a:t>This process is not the same as biodegradation because the plastics</a:t>
            </a:r>
            <a:r>
              <a:rPr lang="en-US" altLang="zh-CN"/>
              <a:t> </a:t>
            </a:r>
            <a:r>
              <a:rPr lang="zh-CN" altLang="en-US"/>
              <a:t>remain </a:t>
            </a:r>
            <a:r>
              <a:rPr lang="zh-CN" altLang="en-US" b="1">
                <a:solidFill>
                  <a:srgbClr val="C00000"/>
                </a:solidFill>
              </a:rPr>
              <a:t>chemically unchanged</a:t>
            </a:r>
            <a:r>
              <a:rPr lang="zh-CN" altLang="en-US"/>
              <a:t>. </a:t>
            </a:r>
          </a:p>
          <a:p>
            <a:r>
              <a:rPr lang="zh-CN" altLang="en-US"/>
              <a:t>Because of their size, </a:t>
            </a:r>
            <a:r>
              <a:rPr lang="zh-CN" altLang="en-US" b="1">
                <a:solidFill>
                  <a:srgbClr val="C00000"/>
                </a:solidFill>
              </a:rPr>
              <a:t>they can enter the food</a:t>
            </a:r>
            <a:r>
              <a:rPr lang="en-US" altLang="zh-CN" b="1">
                <a:solidFill>
                  <a:srgbClr val="C00000"/>
                </a:solidFill>
              </a:rPr>
              <a:t> </a:t>
            </a:r>
            <a:r>
              <a:rPr lang="zh-CN" altLang="en-US" b="1">
                <a:solidFill>
                  <a:srgbClr val="C00000"/>
                </a:solidFill>
              </a:rPr>
              <a:t>chain and </a:t>
            </a:r>
            <a:r>
              <a:rPr lang="en-US" altLang="zh-CN" b="1">
                <a:solidFill>
                  <a:srgbClr val="C00000"/>
                </a:solidFill>
              </a:rPr>
              <a:t>fi</a:t>
            </a:r>
            <a:r>
              <a:rPr lang="zh-CN" altLang="en-US" b="1">
                <a:solidFill>
                  <a:srgbClr val="C00000"/>
                </a:solidFill>
              </a:rPr>
              <a:t>nd their way into unexpected places</a:t>
            </a:r>
            <a:r>
              <a:rPr lang="zh-CN" altLang="en-US"/>
              <a:t>. </a:t>
            </a:r>
          </a:p>
          <a:p>
            <a:r>
              <a:rPr lang="zh-CN" altLang="en-US"/>
              <a:t>In 2022, microplastics of PET,</a:t>
            </a:r>
            <a:r>
              <a:rPr lang="en-US" altLang="zh-CN"/>
              <a:t> </a:t>
            </a:r>
            <a:r>
              <a:rPr lang="zh-CN" altLang="en-US"/>
              <a:t>polystyrene and polyethene were discovered in human blood for the </a:t>
            </a:r>
            <a:r>
              <a:rPr lang="en-US" altLang="zh-CN"/>
              <a:t>fi</a:t>
            </a:r>
            <a:r>
              <a:rPr lang="zh-CN" altLang="en-US"/>
              <a:t>rst time.</a:t>
            </a:r>
          </a:p>
          <a:p>
            <a:r>
              <a:rPr lang="zh-CN" altLang="en-US"/>
              <a:t>Their health impact of microplastics is still unknown.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28600"/>
            <a:ext cx="7678340" cy="5867400"/>
          </a:xfrm>
        </p:spPr>
        <p:txBody>
          <a:bodyPr>
            <a:normAutofit/>
          </a:bodyPr>
          <a:lstStyle/>
          <a:p>
            <a:r>
              <a:rPr lang="en-US" altLang="zh-CN" sz="2800" b="1" dirty="0">
                <a:solidFill>
                  <a:srgbClr val="C00000"/>
                </a:solidFill>
              </a:rPr>
              <a:t>Condensation: </a:t>
            </a:r>
            <a:r>
              <a:rPr lang="en-US" altLang="zh-CN" sz="2800" dirty="0"/>
              <a:t>Reactions occur when two reactants join together and in the process a small molecule such as H</a:t>
            </a:r>
            <a:r>
              <a:rPr lang="en-US" altLang="zh-CN" sz="2800" baseline="-25000" dirty="0"/>
              <a:t>2</a:t>
            </a:r>
            <a:r>
              <a:rPr lang="en-US" altLang="zh-CN" sz="2800" dirty="0"/>
              <a:t>O, HCl, or NH</a:t>
            </a:r>
            <a:r>
              <a:rPr lang="en-US" altLang="zh-CN" sz="2800" baseline="-25000" dirty="0"/>
              <a:t>3</a:t>
            </a:r>
            <a:r>
              <a:rPr lang="en-US" altLang="zh-CN" sz="2800" dirty="0"/>
              <a:t> is lost </a:t>
            </a:r>
          </a:p>
          <a:p>
            <a:r>
              <a:rPr lang="en-US" altLang="zh-CN" sz="2800" dirty="0"/>
              <a:t>Reaction occurs between a functional group in each reactant</a:t>
            </a:r>
          </a:p>
          <a:p>
            <a:r>
              <a:rPr lang="en-US" altLang="zh-CN" sz="2800" dirty="0"/>
              <a:t>Can be considered as one type of substitution, also called addition-elimination reaction</a:t>
            </a:r>
            <a:endParaRPr lang="zh-CN" altLang="en-US" sz="2800" dirty="0"/>
          </a:p>
        </p:txBody>
      </p:sp>
      <p:pic>
        <p:nvPicPr>
          <p:cNvPr id="4" name="图片 3"/>
          <p:cNvPicPr>
            <a:picLocks noChangeAspect="1"/>
          </p:cNvPicPr>
          <p:nvPr/>
        </p:nvPicPr>
        <p:blipFill>
          <a:blip r:embed="rId2">
            <a:lum bright="-20000" contrast="40000"/>
          </a:blip>
          <a:stretch>
            <a:fillRect/>
          </a:stretch>
        </p:blipFill>
        <p:spPr>
          <a:xfrm>
            <a:off x="1143000" y="4419600"/>
            <a:ext cx="6705600" cy="22632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0970" y="609600"/>
            <a:ext cx="8695690" cy="28289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5980" y="618490"/>
            <a:ext cx="7429500" cy="974725"/>
          </a:xfrm>
        </p:spPr>
        <p:txBody>
          <a:bodyPr/>
          <a:lstStyle/>
          <a:p>
            <a:r>
              <a:rPr lang="en-US" altLang="zh-CN" b="1">
                <a:solidFill>
                  <a:srgbClr val="C00000"/>
                </a:solidFill>
              </a:rPr>
              <a:t>Plastics and envrionment</a:t>
            </a:r>
          </a:p>
        </p:txBody>
      </p:sp>
      <p:sp>
        <p:nvSpPr>
          <p:cNvPr id="3" name="内容占位符 2"/>
          <p:cNvSpPr>
            <a:spLocks noGrp="1"/>
          </p:cNvSpPr>
          <p:nvPr>
            <p:ph idx="1"/>
          </p:nvPr>
        </p:nvSpPr>
        <p:spPr>
          <a:xfrm>
            <a:off x="633730" y="1744980"/>
            <a:ext cx="7964805" cy="4975860"/>
          </a:xfrm>
        </p:spPr>
        <p:txBody>
          <a:bodyPr>
            <a:normAutofit fontScale="87500" lnSpcReduction="20000"/>
          </a:bodyPr>
          <a:lstStyle/>
          <a:p>
            <a:r>
              <a:rPr lang="zh-CN" altLang="en-US"/>
              <a:t>A</a:t>
            </a:r>
            <a:r>
              <a:rPr lang="en-US" altLang="zh-CN"/>
              <a:t>ft</a:t>
            </a:r>
            <a:r>
              <a:rPr lang="zh-CN" altLang="en-US"/>
              <a:t>er reduction and reuse, recycling is the third approach for mitigating the</a:t>
            </a:r>
            <a:r>
              <a:rPr lang="en-US" altLang="zh-CN"/>
              <a:t> </a:t>
            </a:r>
            <a:r>
              <a:rPr lang="zh-CN" altLang="en-US"/>
              <a:t>environmental impact of plastics. </a:t>
            </a:r>
            <a:r>
              <a:rPr lang="zh-CN" altLang="en-US" b="1">
                <a:solidFill>
                  <a:srgbClr val="C00000"/>
                </a:solidFill>
              </a:rPr>
              <a:t>Plastic recycling</a:t>
            </a:r>
            <a:r>
              <a:rPr lang="zh-CN" altLang="en-US"/>
              <a:t> poses several challenges.</a:t>
            </a:r>
            <a:r>
              <a:rPr lang="en-US" altLang="zh-CN"/>
              <a:t> </a:t>
            </a:r>
            <a:endParaRPr lang="zh-CN" altLang="en-US"/>
          </a:p>
          <a:p>
            <a:r>
              <a:rPr lang="zh-CN" altLang="en-US" b="1">
                <a:solidFill>
                  <a:srgbClr val="C00000"/>
                </a:solidFill>
              </a:rPr>
              <a:t>The process is energy-intensive</a:t>
            </a:r>
            <a:r>
              <a:rPr lang="zh-CN" altLang="en-US"/>
              <a:t>: plastic waste must be sorted and cleaned</a:t>
            </a:r>
            <a:r>
              <a:rPr lang="en-US" altLang="zh-CN"/>
              <a:t> </a:t>
            </a:r>
            <a:r>
              <a:rPr lang="zh-CN" altLang="en-US"/>
              <a:t>beforehand. It then needs to be broken up and melted, which prevents some</a:t>
            </a:r>
            <a:r>
              <a:rPr lang="en-US" altLang="zh-CN"/>
              <a:t> </a:t>
            </a:r>
            <a:r>
              <a:rPr lang="zh-CN" altLang="en-US"/>
              <a:t>plastic types from being recycled because they </a:t>
            </a:r>
            <a:r>
              <a:rPr lang="zh-CN" altLang="en-US" b="1">
                <a:solidFill>
                  <a:srgbClr val="C00000"/>
                </a:solidFill>
              </a:rPr>
              <a:t>release atmospheric pollutants</a:t>
            </a:r>
            <a:r>
              <a:rPr lang="en-US" altLang="zh-CN" b="1">
                <a:solidFill>
                  <a:srgbClr val="C00000"/>
                </a:solidFill>
              </a:rPr>
              <a:t> </a:t>
            </a:r>
            <a:r>
              <a:rPr lang="zh-CN" altLang="en-US" b="1">
                <a:solidFill>
                  <a:srgbClr val="C00000"/>
                </a:solidFill>
              </a:rPr>
              <a:t>on heating</a:t>
            </a:r>
            <a:r>
              <a:rPr lang="zh-CN" altLang="en-US"/>
              <a:t>. </a:t>
            </a:r>
          </a:p>
          <a:p>
            <a:r>
              <a:rPr lang="zh-CN" altLang="en-US"/>
              <a:t>Unlike glass and aluminium, where the quality is largely una</a:t>
            </a:r>
            <a:r>
              <a:rPr lang="en-US" altLang="zh-CN"/>
              <a:t>ff</a:t>
            </a:r>
            <a:r>
              <a:rPr lang="zh-CN" altLang="en-US"/>
              <a:t>ected by</a:t>
            </a:r>
            <a:r>
              <a:rPr lang="en-US" altLang="zh-CN"/>
              <a:t> </a:t>
            </a:r>
            <a:r>
              <a:rPr lang="zh-CN" altLang="en-US"/>
              <a:t>recycling, plastics o</a:t>
            </a:r>
            <a:r>
              <a:rPr lang="en-US" altLang="zh-CN"/>
              <a:t>ft</a:t>
            </a:r>
            <a:r>
              <a:rPr lang="zh-CN" altLang="en-US"/>
              <a:t>en </a:t>
            </a:r>
            <a:r>
              <a:rPr lang="zh-CN" altLang="en-US" b="1">
                <a:solidFill>
                  <a:srgbClr val="C00000"/>
                </a:solidFill>
              </a:rPr>
              <a:t>deteriorate</a:t>
            </a:r>
            <a:r>
              <a:rPr lang="zh-CN" altLang="en-US"/>
              <a:t> when they are recycled.</a:t>
            </a:r>
          </a:p>
          <a:p>
            <a:r>
              <a:rPr lang="zh-CN" altLang="en-US"/>
              <a:t>As a result, most plastic waste is not recycled and is instead </a:t>
            </a:r>
            <a:r>
              <a:rPr lang="zh-CN" altLang="en-US" b="1">
                <a:solidFill>
                  <a:srgbClr val="C00000"/>
                </a:solidFill>
              </a:rPr>
              <a:t>incinerated or</a:t>
            </a:r>
            <a:r>
              <a:rPr lang="en-US" altLang="zh-CN" b="1">
                <a:solidFill>
                  <a:srgbClr val="C00000"/>
                </a:solidFill>
              </a:rPr>
              <a:t> </a:t>
            </a:r>
            <a:r>
              <a:rPr lang="zh-CN" altLang="en-US" b="1">
                <a:solidFill>
                  <a:srgbClr val="C00000"/>
                </a:solidFill>
              </a:rPr>
              <a:t>disposed of in land</a:t>
            </a:r>
            <a:r>
              <a:rPr lang="en-US" altLang="zh-CN" b="1">
                <a:solidFill>
                  <a:srgbClr val="C00000"/>
                </a:solidFill>
              </a:rPr>
              <a:t>fi</a:t>
            </a:r>
            <a:r>
              <a:rPr lang="zh-CN" altLang="en-US" b="1">
                <a:solidFill>
                  <a:srgbClr val="C00000"/>
                </a:solidFill>
              </a:rPr>
              <a:t>lls</a:t>
            </a:r>
            <a:r>
              <a:rPr lang="zh-CN" altLang="en-US"/>
              <a:t>. </a:t>
            </a:r>
          </a:p>
          <a:p>
            <a:r>
              <a:rPr lang="zh-CN" altLang="en-US" b="1">
                <a:solidFill>
                  <a:srgbClr val="C00000"/>
                </a:solidFill>
              </a:rPr>
              <a:t>Much of discarded plastic ends up in the oceans, where it</a:t>
            </a:r>
            <a:r>
              <a:rPr lang="en-US" altLang="zh-CN" b="1">
                <a:solidFill>
                  <a:srgbClr val="C00000"/>
                </a:solidFill>
              </a:rPr>
              <a:t> </a:t>
            </a:r>
            <a:r>
              <a:rPr lang="zh-CN" altLang="en-US" b="1">
                <a:solidFill>
                  <a:srgbClr val="C00000"/>
                </a:solidFill>
              </a:rPr>
              <a:t>persists and poses a risk to wildlife</a:t>
            </a:r>
            <a:r>
              <a:rPr lang="zh-CN" altLang="en-US"/>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14400" y="1295400"/>
            <a:ext cx="7329170" cy="1137920"/>
          </a:xfrm>
          <a:prstGeom prst="rect">
            <a:avLst/>
          </a:prstGeom>
        </p:spPr>
      </p:pic>
      <p:pic>
        <p:nvPicPr>
          <p:cNvPr id="2" name="图片 1"/>
          <p:cNvPicPr>
            <a:picLocks noChangeAspect="1"/>
          </p:cNvPicPr>
          <p:nvPr/>
        </p:nvPicPr>
        <p:blipFill>
          <a:blip r:embed="rId3"/>
          <a:srcRect t="26432"/>
          <a:stretch>
            <a:fillRect/>
          </a:stretch>
        </p:blipFill>
        <p:spPr>
          <a:xfrm>
            <a:off x="914400" y="2433320"/>
            <a:ext cx="3091815" cy="12782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762000" y="381000"/>
            <a:ext cx="6663690" cy="58826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762000" y="457200"/>
            <a:ext cx="6741795" cy="52787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609600"/>
            <a:ext cx="8145662" cy="762000"/>
          </a:xfrm>
        </p:spPr>
        <p:txBody>
          <a:bodyPr>
            <a:normAutofit/>
          </a:bodyPr>
          <a:lstStyle/>
          <a:p>
            <a:r>
              <a:rPr lang="en-US" altLang="zh-CN" sz="3200" b="1" dirty="0">
                <a:solidFill>
                  <a:srgbClr val="C00000"/>
                </a:solidFill>
              </a:rPr>
              <a:t>Summary of alkenes</a:t>
            </a:r>
            <a:endParaRPr lang="zh-CN" altLang="en-US" sz="3200" b="1" dirty="0">
              <a:solidFill>
                <a:srgbClr val="C00000"/>
              </a:solidFill>
            </a:endParaRPr>
          </a:p>
        </p:txBody>
      </p:sp>
      <p:sp>
        <p:nvSpPr>
          <p:cNvPr id="3" name="内容占位符 2"/>
          <p:cNvSpPr>
            <a:spLocks noGrp="1"/>
          </p:cNvSpPr>
          <p:nvPr>
            <p:ph idx="1"/>
          </p:nvPr>
        </p:nvSpPr>
        <p:spPr>
          <a:xfrm>
            <a:off x="693539" y="1600200"/>
            <a:ext cx="7754539" cy="4648200"/>
          </a:xfrm>
        </p:spPr>
        <p:txBody>
          <a:bodyPr>
            <a:normAutofit/>
          </a:bodyPr>
          <a:lstStyle/>
          <a:p>
            <a:r>
              <a:rPr lang="en-US" altLang="zh-CN" dirty="0"/>
              <a:t>In summary, alkenes:</a:t>
            </a:r>
          </a:p>
          <a:p>
            <a:pPr lvl="1"/>
            <a:r>
              <a:rPr lang="en-US" altLang="zh-CN" dirty="0"/>
              <a:t>readily undergo electrophilic addition reactions</a:t>
            </a:r>
          </a:p>
          <a:p>
            <a:pPr lvl="1"/>
            <a:r>
              <a:rPr lang="en-US" altLang="zh-CN" dirty="0"/>
              <a:t>are used as starting materials in the manufacture of many industrially important chemicals.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381000" y="914400"/>
            <a:ext cx="8382952" cy="524561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9460" y="457200"/>
            <a:ext cx="7781290" cy="1028700"/>
          </a:xfrm>
        </p:spPr>
        <p:txBody>
          <a:bodyPr>
            <a:normAutofit fontScale="90000"/>
          </a:bodyPr>
          <a:lstStyle/>
          <a:p>
            <a:r>
              <a:rPr lang="en-US" altLang="zh-CN" sz="4000" b="1" dirty="0">
                <a:solidFill>
                  <a:srgbClr val="C00000"/>
                </a:solidFill>
              </a:rPr>
              <a:t>14.3 Electrophilic Substitution </a:t>
            </a:r>
            <a:br>
              <a:rPr lang="en-US" altLang="zh-CN" sz="4000" b="1" dirty="0">
                <a:solidFill>
                  <a:srgbClr val="C00000"/>
                </a:solidFill>
              </a:rPr>
            </a:br>
            <a:r>
              <a:rPr lang="en-US" altLang="zh-CN" sz="4000" b="1" dirty="0">
                <a:solidFill>
                  <a:srgbClr val="C00000"/>
                </a:solidFill>
              </a:rPr>
              <a:t>(Higher Level)</a:t>
            </a:r>
          </a:p>
        </p:txBody>
      </p:sp>
      <p:pic>
        <p:nvPicPr>
          <p:cNvPr id="3" name="图片 2"/>
          <p:cNvPicPr>
            <a:picLocks noChangeAspect="1"/>
          </p:cNvPicPr>
          <p:nvPr/>
        </p:nvPicPr>
        <p:blipFill>
          <a:blip r:embed="rId2"/>
          <a:stretch>
            <a:fillRect/>
          </a:stretch>
        </p:blipFill>
        <p:spPr>
          <a:xfrm>
            <a:off x="533400" y="1600200"/>
            <a:ext cx="8166100" cy="29337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599"/>
            <a:ext cx="8145662" cy="970547"/>
          </a:xfrm>
        </p:spPr>
        <p:txBody>
          <a:bodyPr>
            <a:normAutofit/>
          </a:bodyPr>
          <a:lstStyle/>
          <a:p>
            <a:r>
              <a:rPr lang="en-US" altLang="zh-CN" sz="3200" b="1" dirty="0">
                <a:solidFill>
                  <a:srgbClr val="C00000"/>
                </a:solidFill>
              </a:rPr>
              <a:t>Electrophilic substitution </a:t>
            </a:r>
            <a:br>
              <a:rPr lang="en-US" altLang="zh-CN" sz="3200" b="1" dirty="0">
                <a:solidFill>
                  <a:srgbClr val="C00000"/>
                </a:solidFill>
              </a:rPr>
            </a:br>
            <a:r>
              <a:rPr lang="en-US" altLang="zh-CN" sz="3200" b="1" dirty="0">
                <a:solidFill>
                  <a:srgbClr val="C00000"/>
                </a:solidFill>
              </a:rPr>
              <a:t>reactions of benzene</a:t>
            </a:r>
            <a:endParaRPr lang="zh-CN" altLang="en-US" sz="3200" b="1" dirty="0">
              <a:solidFill>
                <a:srgbClr val="C00000"/>
              </a:solidFill>
            </a:endParaRPr>
          </a:p>
        </p:txBody>
      </p:sp>
      <p:sp>
        <p:nvSpPr>
          <p:cNvPr id="3" name="内容占位符 2"/>
          <p:cNvSpPr>
            <a:spLocks noGrp="1"/>
          </p:cNvSpPr>
          <p:nvPr>
            <p:ph idx="1"/>
          </p:nvPr>
        </p:nvSpPr>
        <p:spPr>
          <a:xfrm>
            <a:off x="693539" y="1243260"/>
            <a:ext cx="7754539" cy="5462340"/>
          </a:xfrm>
        </p:spPr>
        <p:txBody>
          <a:bodyPr>
            <a:normAutofit/>
          </a:bodyPr>
          <a:lstStyle/>
          <a:p>
            <a:r>
              <a:rPr lang="en-US" altLang="zh-CN" dirty="0"/>
              <a:t>Despite its high unsaturation, benzene does not behave like alkenes in its characteristic reactions.</a:t>
            </a:r>
          </a:p>
          <a:p>
            <a:r>
              <a:rPr lang="en-US" altLang="zh-CN" dirty="0"/>
              <a:t>Its unusual and highly stable aromatic ring determines that </a:t>
            </a:r>
            <a:r>
              <a:rPr lang="en-US" altLang="zh-CN" b="1" dirty="0">
                <a:solidFill>
                  <a:srgbClr val="C00000"/>
                </a:solidFill>
              </a:rPr>
              <a:t>substitution, not addition, is its favored reaction</a:t>
            </a:r>
            <a:r>
              <a:rPr lang="en-US" altLang="zh-CN" dirty="0"/>
              <a:t>. </a:t>
            </a:r>
          </a:p>
          <a:p>
            <a:r>
              <a:rPr lang="en-US" altLang="zh-CN" dirty="0"/>
              <a:t>Nonetheless, like alkenes, </a:t>
            </a:r>
            <a:r>
              <a:rPr lang="en-US" altLang="zh-CN" b="1" dirty="0">
                <a:solidFill>
                  <a:srgbClr val="C00000"/>
                </a:solidFill>
              </a:rPr>
              <a:t>benzene is attractive to electrophiles because its ring is a region of relatively high electron density</a:t>
            </a:r>
            <a:r>
              <a:rPr lang="en-US" altLang="zh-CN" dirty="0"/>
              <a:t>. </a:t>
            </a:r>
          </a:p>
          <a:p>
            <a:r>
              <a:rPr lang="en-US" altLang="zh-CN" dirty="0"/>
              <a:t>The delocalized cloud of </a:t>
            </a:r>
            <a:r>
              <a:rPr lang="el-GR" altLang="zh-CN" dirty="0"/>
              <a:t>π</a:t>
            </a:r>
            <a:r>
              <a:rPr lang="en-US" altLang="zh-CN" dirty="0"/>
              <a:t> electrons seeks electron-deficient species and forms a new bond as a hydrogen atom is lost.</a:t>
            </a:r>
          </a:p>
          <a:p>
            <a:r>
              <a:rPr lang="en-US" altLang="zh-CN" dirty="0"/>
              <a:t> The reactions are therefore </a:t>
            </a:r>
            <a:r>
              <a:rPr lang="en-US" altLang="zh-CN" b="1" dirty="0">
                <a:solidFill>
                  <a:srgbClr val="C00000"/>
                </a:solidFill>
              </a:rPr>
              <a:t>electrophilic substitution</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685800"/>
            <a:ext cx="7754539" cy="5943600"/>
          </a:xfrm>
        </p:spPr>
        <p:txBody>
          <a:bodyPr>
            <a:normAutofit/>
          </a:bodyPr>
          <a:lstStyle/>
          <a:p>
            <a:r>
              <a:rPr lang="en-US" altLang="zh-CN" dirty="0"/>
              <a:t>The mechanism of the electrophilic substitution reactions of benzene follows a similar path with different electrophiles. </a:t>
            </a:r>
          </a:p>
          <a:p>
            <a:r>
              <a:rPr lang="en-US" altLang="zh-CN" b="1" dirty="0">
                <a:solidFill>
                  <a:srgbClr val="C00000"/>
                </a:solidFill>
              </a:rPr>
              <a:t>The reaction has high activation energy and so proceeds rather slowly</a:t>
            </a:r>
            <a:r>
              <a:rPr lang="en-US" altLang="zh-CN" dirty="0"/>
              <a:t>. </a:t>
            </a:r>
          </a:p>
          <a:p>
            <a:r>
              <a:rPr lang="en-US" altLang="zh-CN" dirty="0"/>
              <a:t>This is because the first step in the mechanism, in which an </a:t>
            </a:r>
            <a:r>
              <a:rPr lang="el-GR" altLang="zh-CN" dirty="0"/>
              <a:t>π </a:t>
            </a:r>
            <a:r>
              <a:rPr lang="en-US" altLang="zh-CN" dirty="0"/>
              <a:t>electron pair from benzene is attracted to the electrophile, leads to a disruption of the symmetry of the delocalized system. </a:t>
            </a:r>
          </a:p>
          <a:p>
            <a:r>
              <a:rPr lang="en-US" altLang="zh-CN" b="1" dirty="0">
                <a:solidFill>
                  <a:srgbClr val="C00000"/>
                </a:solidFill>
              </a:rPr>
              <a:t>The unstable carbocation intermediate that forms has both the entering atom or group and the leaving hydrogen temporarily bonded to the ring</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04800"/>
            <a:ext cx="7772400" cy="6400800"/>
          </a:xfrm>
        </p:spPr>
        <p:txBody>
          <a:bodyPr>
            <a:normAutofit/>
          </a:bodyPr>
          <a:lstStyle/>
          <a:p>
            <a:r>
              <a:rPr lang="en-US" altLang="zh-CN" sz="2800" b="1" dirty="0">
                <a:solidFill>
                  <a:srgbClr val="C00000"/>
                </a:solidFill>
              </a:rPr>
              <a:t>Hydrolysis:</a:t>
            </a:r>
            <a:r>
              <a:rPr lang="en-US" altLang="zh-CN" sz="2800" dirty="0"/>
              <a:t> The reactions involve the breakdown of an organic molecule by water to form another organic molecule and another small molecule.</a:t>
            </a:r>
          </a:p>
          <a:p>
            <a:r>
              <a:rPr lang="en-US" altLang="zh-CN" sz="2800" dirty="0"/>
              <a:t>This type of reactions is often accelerated by the addition of alkali or acid.</a:t>
            </a:r>
          </a:p>
          <a:p>
            <a:r>
              <a:rPr lang="en-US" altLang="zh-CN" sz="2800" dirty="0"/>
              <a:t>Sometimes can be considered as the reverse reaction of condensation.</a:t>
            </a:r>
          </a:p>
          <a:p>
            <a:pPr lvl="2"/>
            <a:endParaRPr lang="en-US" altLang="zh-CN" dirty="0"/>
          </a:p>
          <a:p>
            <a:r>
              <a:rPr lang="en-US" altLang="zh-CN" sz="2800" dirty="0"/>
              <a:t>for example</a:t>
            </a:r>
          </a:p>
          <a:p>
            <a:r>
              <a:rPr lang="en-US" altLang="zh-CN" sz="2800" dirty="0"/>
              <a:t>CH</a:t>
            </a:r>
            <a:r>
              <a:rPr lang="en-US" altLang="zh-CN" sz="2800" baseline="-25000" dirty="0"/>
              <a:t>3</a:t>
            </a:r>
            <a:r>
              <a:rPr lang="en-US" altLang="zh-CN" sz="2800" dirty="0"/>
              <a:t>COOC</a:t>
            </a:r>
            <a:r>
              <a:rPr lang="en-US" altLang="zh-CN" sz="2800" baseline="-25000" dirty="0"/>
              <a:t>2</a:t>
            </a:r>
            <a:r>
              <a:rPr lang="en-US" altLang="zh-CN" sz="2800" dirty="0"/>
              <a:t>H</a:t>
            </a:r>
            <a:r>
              <a:rPr lang="en-US" altLang="zh-CN" sz="2800" baseline="-25000" dirty="0"/>
              <a:t>5</a:t>
            </a:r>
            <a:r>
              <a:rPr lang="en-US" altLang="zh-CN" sz="2800" dirty="0"/>
              <a:t> + H</a:t>
            </a:r>
            <a:r>
              <a:rPr lang="en-US" altLang="zh-CN" sz="2800" baseline="-25000" dirty="0"/>
              <a:t>2</a:t>
            </a:r>
            <a:r>
              <a:rPr lang="en-US" altLang="zh-CN" sz="2800" dirty="0"/>
              <a:t>O </a:t>
            </a:r>
            <a:r>
              <a:rPr lang="zh-CN" altLang="en-US" sz="2800" dirty="0"/>
              <a:t>→ </a:t>
            </a:r>
            <a:r>
              <a:rPr lang="en-US" altLang="zh-CN" sz="2800" dirty="0"/>
              <a:t>CH</a:t>
            </a:r>
            <a:r>
              <a:rPr lang="en-US" altLang="zh-CN" sz="2800" baseline="-25000" dirty="0"/>
              <a:t>3</a:t>
            </a:r>
            <a:r>
              <a:rPr lang="en-US" altLang="zh-CN" sz="2800" dirty="0"/>
              <a:t>COOH + C</a:t>
            </a:r>
            <a:r>
              <a:rPr lang="en-US" altLang="zh-CN" sz="2800" baseline="-25000" dirty="0"/>
              <a:t>2</a:t>
            </a:r>
            <a:r>
              <a:rPr lang="en-US" altLang="zh-CN" sz="2800" dirty="0"/>
              <a:t>H</a:t>
            </a:r>
            <a:r>
              <a:rPr lang="en-US" altLang="zh-CN" sz="2800" baseline="-25000" dirty="0"/>
              <a:t>5</a:t>
            </a:r>
            <a:r>
              <a:rPr lang="en-US" altLang="zh-CN" sz="2800" dirty="0"/>
              <a:t>OH</a:t>
            </a:r>
          </a:p>
        </p:txBody>
      </p:sp>
      <p:sp>
        <p:nvSpPr>
          <p:cNvPr id="5" name="文本框 4"/>
          <p:cNvSpPr txBox="1"/>
          <p:nvPr/>
        </p:nvSpPr>
        <p:spPr>
          <a:xfrm>
            <a:off x="3948023" y="5181600"/>
            <a:ext cx="609600" cy="369332"/>
          </a:xfrm>
          <a:prstGeom prst="rect">
            <a:avLst/>
          </a:prstGeom>
          <a:noFill/>
        </p:spPr>
        <p:txBody>
          <a:bodyPr wrap="square" rtlCol="0">
            <a:spAutoFit/>
          </a:bodyPr>
          <a:lstStyle/>
          <a:p>
            <a:r>
              <a:rPr lang="en-US" altLang="zh-CN" dirty="0"/>
              <a:t>H</a:t>
            </a:r>
            <a:r>
              <a:rPr lang="en-US" altLang="zh-CN" baseline="30000" dirty="0"/>
              <a:t>+</a:t>
            </a:r>
            <a:endParaRPr lang="zh-CN" altLang="en-US" baseline="30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6181" y="381000"/>
            <a:ext cx="8434419" cy="6629400"/>
          </a:xfrm>
        </p:spPr>
        <p:txBody>
          <a:bodyPr>
            <a:normAutofit/>
          </a:bodyPr>
          <a:lstStyle/>
          <a:p>
            <a:r>
              <a:rPr lang="en-US" altLang="zh-CN" dirty="0"/>
              <a:t>Using </a:t>
            </a:r>
            <a:r>
              <a:rPr lang="en-US" altLang="zh-CN" b="1" dirty="0">
                <a:solidFill>
                  <a:srgbClr val="C00000"/>
                </a:solidFill>
              </a:rPr>
              <a:t>E</a:t>
            </a:r>
            <a:r>
              <a:rPr lang="en-US" altLang="zh-CN" b="1" baseline="30000" dirty="0">
                <a:solidFill>
                  <a:srgbClr val="C00000"/>
                </a:solidFill>
              </a:rPr>
              <a:t>+</a:t>
            </a:r>
            <a:r>
              <a:rPr lang="en-US" altLang="zh-CN" dirty="0"/>
              <a:t> to represent an electrophile, we can show the reaction as follows.</a:t>
            </a:r>
          </a:p>
          <a:p>
            <a:endParaRPr lang="en-US" altLang="zh-CN" dirty="0"/>
          </a:p>
          <a:p>
            <a:endParaRPr lang="en-US" altLang="zh-CN" dirty="0"/>
          </a:p>
          <a:p>
            <a:endParaRPr lang="en-US" altLang="zh-CN" dirty="0"/>
          </a:p>
          <a:p>
            <a:r>
              <a:rPr lang="en-US" altLang="zh-CN" dirty="0"/>
              <a:t>The incomplete circle inside the ring shows its loss of symmetry, with the positive charge distributed over the bulk of the molecule. </a:t>
            </a:r>
          </a:p>
          <a:p>
            <a:r>
              <a:rPr lang="en-US" altLang="zh-CN" dirty="0"/>
              <a:t>Loss of a hydrogen ion, H</a:t>
            </a:r>
            <a:r>
              <a:rPr lang="en-US" altLang="zh-CN" baseline="30000" dirty="0"/>
              <a:t>+</a:t>
            </a:r>
            <a:r>
              <a:rPr lang="en-US" altLang="zh-CN" dirty="0"/>
              <a:t>, from this intermediate leads to the electrically neutral substitution product as two electrons from the C–H bond move to regenerate the aromatic ring. </a:t>
            </a:r>
          </a:p>
          <a:p>
            <a:r>
              <a:rPr lang="en-US" altLang="zh-CN" dirty="0"/>
              <a:t>This product is more stable, as shown in diagram in the next slide.</a:t>
            </a:r>
            <a:endParaRPr lang="zh-CN" altLang="en-US" dirty="0"/>
          </a:p>
        </p:txBody>
      </p:sp>
      <p:pic>
        <p:nvPicPr>
          <p:cNvPr id="5" name="图片 4"/>
          <p:cNvPicPr>
            <a:picLocks noChangeAspect="1"/>
          </p:cNvPicPr>
          <p:nvPr/>
        </p:nvPicPr>
        <p:blipFill>
          <a:blip r:embed="rId2">
            <a:lum bright="-20000" contrast="40000"/>
          </a:blip>
          <a:stretch>
            <a:fillRect/>
          </a:stretch>
        </p:blipFill>
        <p:spPr>
          <a:xfrm>
            <a:off x="1447800" y="1219200"/>
            <a:ext cx="6757881" cy="1841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1905000" y="304799"/>
            <a:ext cx="5486400" cy="4028281"/>
          </a:xfrm>
          <a:prstGeom prst="rect">
            <a:avLst/>
          </a:prstGeom>
        </p:spPr>
      </p:pic>
      <p:sp>
        <p:nvSpPr>
          <p:cNvPr id="3" name="内容占位符 2"/>
          <p:cNvSpPr txBox="1"/>
          <p:nvPr/>
        </p:nvSpPr>
        <p:spPr>
          <a:xfrm>
            <a:off x="709581" y="4648200"/>
            <a:ext cx="7754539" cy="1981200"/>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fontAlgn="auto">
              <a:spcAft>
                <a:spcPts val="0"/>
              </a:spcAft>
            </a:pPr>
            <a:r>
              <a:rPr lang="en-US" altLang="zh-CN" dirty="0"/>
              <a:t>These reactions can be used with different electrophiles to introduce different functional groups into the ring.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Chlorination of benzene</a:t>
            </a:r>
            <a:endParaRPr lang="zh-CN" altLang="en-US" sz="3200" b="1" dirty="0">
              <a:solidFill>
                <a:srgbClr val="C00000"/>
              </a:solidFill>
            </a:endParaRPr>
          </a:p>
        </p:txBody>
      </p:sp>
      <p:sp>
        <p:nvSpPr>
          <p:cNvPr id="3" name="内容占位符 2"/>
          <p:cNvSpPr>
            <a:spLocks noGrp="1"/>
          </p:cNvSpPr>
          <p:nvPr>
            <p:ph idx="1"/>
          </p:nvPr>
        </p:nvSpPr>
        <p:spPr>
          <a:xfrm>
            <a:off x="673486" y="914400"/>
            <a:ext cx="8129620" cy="5638800"/>
          </a:xfrm>
        </p:spPr>
        <p:txBody>
          <a:bodyPr>
            <a:normAutofit/>
          </a:bodyPr>
          <a:lstStyle/>
          <a:p>
            <a:r>
              <a:rPr lang="en-US" altLang="zh-CN" b="1" dirty="0">
                <a:solidFill>
                  <a:srgbClr val="C00000"/>
                </a:solidFill>
              </a:rPr>
              <a:t>The chlorination of benzene is the substitution of –H by –Cl to form chlorobenzene, </a:t>
            </a:r>
            <a:r>
              <a:rPr lang="en-GB" altLang="zh-CN" b="1" dirty="0">
                <a:solidFill>
                  <a:srgbClr val="C00000"/>
                </a:solidFill>
              </a:rPr>
              <a:t>C</a:t>
            </a:r>
            <a:r>
              <a:rPr lang="en-GB" altLang="zh-CN" b="1" baseline="-25000" dirty="0">
                <a:solidFill>
                  <a:srgbClr val="C00000"/>
                </a:solidFill>
              </a:rPr>
              <a:t>6</a:t>
            </a:r>
            <a:r>
              <a:rPr lang="en-GB" altLang="zh-CN" b="1" dirty="0">
                <a:solidFill>
                  <a:srgbClr val="C00000"/>
                </a:solidFill>
              </a:rPr>
              <a:t>H</a:t>
            </a:r>
            <a:r>
              <a:rPr lang="en-GB" altLang="zh-CN" b="1" baseline="-25000" dirty="0">
                <a:solidFill>
                  <a:srgbClr val="C00000"/>
                </a:solidFill>
              </a:rPr>
              <a:t>5</a:t>
            </a:r>
            <a:r>
              <a:rPr lang="en-GB" altLang="zh-CN" b="1" dirty="0">
                <a:solidFill>
                  <a:srgbClr val="C00000"/>
                </a:solidFill>
              </a:rPr>
              <a:t>Cl.</a:t>
            </a:r>
          </a:p>
          <a:p>
            <a:r>
              <a:rPr lang="en-US" altLang="zh-CN" b="1" dirty="0">
                <a:solidFill>
                  <a:srgbClr val="C00000"/>
                </a:solidFill>
              </a:rPr>
              <a:t>The electrophile for the reaction is Cl</a:t>
            </a:r>
            <a:r>
              <a:rPr lang="en-US" altLang="zh-CN" b="1" baseline="30000" dirty="0">
                <a:solidFill>
                  <a:srgbClr val="C00000"/>
                </a:solidFill>
              </a:rPr>
              <a:t>+</a:t>
            </a:r>
            <a:r>
              <a:rPr lang="en-US" altLang="zh-CN" b="1" dirty="0">
                <a:solidFill>
                  <a:srgbClr val="C00000"/>
                </a:solidFill>
              </a:rPr>
              <a:t>, the chlorine cation. </a:t>
            </a:r>
          </a:p>
          <a:p>
            <a:r>
              <a:rPr lang="en-US" altLang="zh-CN" b="1" dirty="0">
                <a:solidFill>
                  <a:srgbClr val="C00000"/>
                </a:solidFill>
              </a:rPr>
              <a:t>This is generated by reacting chlorine gas with aluminum chloride at 55-60</a:t>
            </a:r>
            <a:r>
              <a:rPr lang="en-US" altLang="zh-CN" b="1" dirty="0">
                <a:solidFill>
                  <a:srgbClr val="C00000"/>
                </a:solidFill>
                <a:latin typeface="Times New Roman" panose="02020603050405020304" pitchFamily="18" charset="0"/>
                <a:cs typeface="Times New Roman" panose="02020603050405020304" pitchFamily="18" charset="0"/>
              </a:rPr>
              <a:t>°</a:t>
            </a:r>
            <a:r>
              <a:rPr lang="en-US" altLang="zh-CN" b="1" dirty="0">
                <a:solidFill>
                  <a:srgbClr val="C00000"/>
                </a:solidFill>
              </a:rPr>
              <a:t>C. </a:t>
            </a:r>
          </a:p>
          <a:p>
            <a:r>
              <a:rPr lang="en-US" altLang="zh-CN" dirty="0"/>
              <a:t>As </a:t>
            </a:r>
            <a:r>
              <a:rPr lang="en-US" altLang="zh-CN" b="1" dirty="0">
                <a:solidFill>
                  <a:srgbClr val="C00000"/>
                </a:solidFill>
              </a:rPr>
              <a:t>aluminum chloride</a:t>
            </a:r>
            <a:r>
              <a:rPr lang="en-US" altLang="zh-CN" dirty="0"/>
              <a:t> is a good Lewis acid, which would bond to one of the chlorine atom with the pair of shared electrons, leaving the other chlorine atom as Cl</a:t>
            </a:r>
            <a:r>
              <a:rPr lang="en-US" altLang="zh-CN" baseline="30000" dirty="0"/>
              <a:t>+</a:t>
            </a:r>
            <a:r>
              <a:rPr lang="en-US" altLang="zh-CN" dirty="0"/>
              <a:t> 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16843" y="221460"/>
            <a:ext cx="6910314" cy="641507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685800"/>
            <a:ext cx="8129620" cy="5943600"/>
          </a:xfrm>
        </p:spPr>
        <p:txBody>
          <a:bodyPr>
            <a:normAutofit/>
          </a:bodyPr>
          <a:lstStyle/>
          <a:p>
            <a:r>
              <a:rPr lang="en-US" altLang="zh-CN" dirty="0"/>
              <a:t>No water is allowed to get involved in this reaction, otherwise AlCl</a:t>
            </a:r>
            <a:r>
              <a:rPr lang="en-US" altLang="zh-CN" baseline="-25000" dirty="0"/>
              <a:t>3</a:t>
            </a:r>
            <a:r>
              <a:rPr lang="en-US" altLang="zh-CN" dirty="0"/>
              <a:t> would dissociate to form Al</a:t>
            </a:r>
            <a:r>
              <a:rPr lang="en-US" altLang="zh-CN" baseline="30000" dirty="0"/>
              <a:t>3+</a:t>
            </a:r>
            <a:r>
              <a:rPr lang="en-US" altLang="zh-CN" dirty="0"/>
              <a:t> and Cl</a:t>
            </a:r>
            <a:r>
              <a:rPr lang="en-US" altLang="zh-CN" baseline="30000" dirty="0"/>
              <a:t>-</a:t>
            </a:r>
            <a:r>
              <a:rPr lang="en-US" altLang="zh-CN" dirty="0"/>
              <a:t> so it would no longer be able to react with Cl</a:t>
            </a:r>
            <a:r>
              <a:rPr lang="en-US" altLang="zh-CN" baseline="-25000" dirty="0"/>
              <a:t>2</a:t>
            </a:r>
            <a:r>
              <a:rPr lang="en-US" altLang="zh-CN" dirty="0"/>
              <a:t> as the Lewis acid to form</a:t>
            </a:r>
            <a:r>
              <a:rPr lang="zh-CN" altLang="en-US" dirty="0"/>
              <a:t> </a:t>
            </a:r>
            <a:r>
              <a:rPr lang="en-US" altLang="zh-CN" dirty="0"/>
              <a:t>Cl</a:t>
            </a:r>
            <a:r>
              <a:rPr lang="en-US" altLang="zh-CN" baseline="30000" dirty="0"/>
              <a:t>+</a:t>
            </a:r>
            <a:r>
              <a:rPr lang="en-US" altLang="zh-CN" dirty="0"/>
              <a:t>.</a:t>
            </a:r>
          </a:p>
          <a:p>
            <a:endParaRPr lang="en-US" altLang="zh-CN" dirty="0"/>
          </a:p>
          <a:p>
            <a:r>
              <a:rPr lang="en-US" altLang="zh-CN" dirty="0"/>
              <a:t>The overall reaction is: </a:t>
            </a:r>
            <a:endParaRPr lang="zh-CN" altLang="en-US" dirty="0"/>
          </a:p>
        </p:txBody>
      </p:sp>
      <p:pic>
        <p:nvPicPr>
          <p:cNvPr id="5" name="图片 4"/>
          <p:cNvPicPr>
            <a:picLocks noChangeAspect="1"/>
          </p:cNvPicPr>
          <p:nvPr/>
        </p:nvPicPr>
        <p:blipFill>
          <a:blip r:embed="rId2">
            <a:lum bright="-20000" contrast="40000"/>
          </a:blip>
          <a:stretch>
            <a:fillRect/>
          </a:stretch>
        </p:blipFill>
        <p:spPr>
          <a:xfrm>
            <a:off x="1295400" y="3352800"/>
            <a:ext cx="6661595" cy="289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Nitration of benzene</a:t>
            </a:r>
            <a:endParaRPr lang="zh-CN" altLang="en-US" sz="3200" b="1" dirty="0">
              <a:solidFill>
                <a:srgbClr val="C00000"/>
              </a:solidFill>
            </a:endParaRPr>
          </a:p>
        </p:txBody>
      </p:sp>
      <p:sp>
        <p:nvSpPr>
          <p:cNvPr id="3" name="内容占位符 2"/>
          <p:cNvSpPr>
            <a:spLocks noGrp="1"/>
          </p:cNvSpPr>
          <p:nvPr>
            <p:ph idx="1"/>
          </p:nvPr>
        </p:nvSpPr>
        <p:spPr>
          <a:xfrm>
            <a:off x="709581" y="990600"/>
            <a:ext cx="8129620" cy="5638800"/>
          </a:xfrm>
        </p:spPr>
        <p:txBody>
          <a:bodyPr>
            <a:normAutofit/>
          </a:bodyPr>
          <a:lstStyle/>
          <a:p>
            <a:r>
              <a:rPr lang="en-US" altLang="zh-CN" b="1" dirty="0">
                <a:solidFill>
                  <a:srgbClr val="C00000"/>
                </a:solidFill>
              </a:rPr>
              <a:t>The nitration of benzene is the substitution of –H by –NO</a:t>
            </a:r>
            <a:r>
              <a:rPr lang="en-US" altLang="zh-CN" b="1" baseline="-25000" dirty="0">
                <a:solidFill>
                  <a:srgbClr val="C00000"/>
                </a:solidFill>
              </a:rPr>
              <a:t>2</a:t>
            </a:r>
            <a:r>
              <a:rPr lang="en-US" altLang="zh-CN" b="1" dirty="0">
                <a:solidFill>
                  <a:srgbClr val="C00000"/>
                </a:solidFill>
              </a:rPr>
              <a:t> to form nitrobenzene, </a:t>
            </a:r>
            <a:r>
              <a:rPr lang="en-GB" altLang="zh-CN" b="1" dirty="0">
                <a:solidFill>
                  <a:srgbClr val="C00000"/>
                </a:solidFill>
              </a:rPr>
              <a:t>C</a:t>
            </a:r>
            <a:r>
              <a:rPr lang="en-GB" altLang="zh-CN" b="1" baseline="-25000" dirty="0">
                <a:solidFill>
                  <a:srgbClr val="C00000"/>
                </a:solidFill>
              </a:rPr>
              <a:t>6</a:t>
            </a:r>
            <a:r>
              <a:rPr lang="en-GB" altLang="zh-CN" b="1" dirty="0">
                <a:solidFill>
                  <a:srgbClr val="C00000"/>
                </a:solidFill>
              </a:rPr>
              <a:t>H</a:t>
            </a:r>
            <a:r>
              <a:rPr lang="en-GB" altLang="zh-CN" b="1" baseline="-25000" dirty="0">
                <a:solidFill>
                  <a:srgbClr val="C00000"/>
                </a:solidFill>
              </a:rPr>
              <a:t>5</a:t>
            </a:r>
            <a:r>
              <a:rPr lang="en-GB" altLang="zh-CN" b="1" dirty="0">
                <a:solidFill>
                  <a:srgbClr val="C00000"/>
                </a:solidFill>
              </a:rPr>
              <a:t>NO</a:t>
            </a:r>
            <a:r>
              <a:rPr lang="en-GB" altLang="zh-CN" b="1" baseline="-25000" dirty="0">
                <a:solidFill>
                  <a:srgbClr val="C00000"/>
                </a:solidFill>
              </a:rPr>
              <a:t>2</a:t>
            </a:r>
            <a:r>
              <a:rPr lang="en-GB" altLang="zh-CN" b="1" dirty="0">
                <a:solidFill>
                  <a:srgbClr val="C00000"/>
                </a:solidFill>
              </a:rPr>
              <a:t>.</a:t>
            </a:r>
          </a:p>
          <a:p>
            <a:r>
              <a:rPr lang="en-US" altLang="zh-CN" b="1" dirty="0">
                <a:solidFill>
                  <a:srgbClr val="C00000"/>
                </a:solidFill>
              </a:rPr>
              <a:t>The electrophile for the reaction is NO</a:t>
            </a:r>
            <a:r>
              <a:rPr lang="en-US" altLang="zh-CN" b="1" baseline="-25000" dirty="0">
                <a:solidFill>
                  <a:srgbClr val="C00000"/>
                </a:solidFill>
              </a:rPr>
              <a:t>2</a:t>
            </a:r>
            <a:r>
              <a:rPr lang="en-US" altLang="zh-CN" b="1" baseline="30000" dirty="0">
                <a:solidFill>
                  <a:srgbClr val="C00000"/>
                </a:solidFill>
              </a:rPr>
              <a:t>+</a:t>
            </a:r>
            <a:r>
              <a:rPr lang="en-US" altLang="zh-CN" b="1" dirty="0">
                <a:solidFill>
                  <a:srgbClr val="C00000"/>
                </a:solidFill>
              </a:rPr>
              <a:t>, the nitronium ion. </a:t>
            </a:r>
          </a:p>
          <a:p>
            <a:r>
              <a:rPr lang="en-US" altLang="zh-CN" b="1" dirty="0">
                <a:solidFill>
                  <a:srgbClr val="C00000"/>
                </a:solidFill>
              </a:rPr>
              <a:t>This is generated by using a nitrating mixture, a mixture of concentrated </a:t>
            </a:r>
            <a:r>
              <a:rPr lang="en-US" altLang="zh-CN" b="1">
                <a:solidFill>
                  <a:srgbClr val="C00000"/>
                </a:solidFill>
              </a:rPr>
              <a:t>nitric acid and </a:t>
            </a:r>
            <a:r>
              <a:rPr lang="en-US" altLang="zh-CN" b="1" dirty="0">
                <a:solidFill>
                  <a:srgbClr val="C00000"/>
                </a:solidFill>
              </a:rPr>
              <a:t>concentrated sulfuric acids at 50</a:t>
            </a:r>
            <a:r>
              <a:rPr lang="en-US" altLang="zh-CN" b="1" dirty="0">
                <a:solidFill>
                  <a:srgbClr val="C00000"/>
                </a:solidFill>
                <a:latin typeface="Times New Roman" panose="02020603050405020304" pitchFamily="18" charset="0"/>
                <a:cs typeface="Times New Roman" panose="02020603050405020304" pitchFamily="18" charset="0"/>
              </a:rPr>
              <a:t>°</a:t>
            </a:r>
            <a:r>
              <a:rPr lang="en-US" altLang="zh-CN" b="1" dirty="0">
                <a:solidFill>
                  <a:srgbClr val="C00000"/>
                </a:solidFill>
              </a:rPr>
              <a:t>C. </a:t>
            </a:r>
          </a:p>
          <a:p>
            <a:r>
              <a:rPr lang="en-US" altLang="zh-CN" dirty="0"/>
              <a:t>As the stronger of the two acids, sulfuric acid protonates the nitric acid, which then loses a molecule of water to produce NO</a:t>
            </a:r>
            <a:r>
              <a:rPr lang="en-US" altLang="zh-CN" baseline="-25000" dirty="0"/>
              <a:t>2</a:t>
            </a:r>
            <a:r>
              <a:rPr lang="en-US" altLang="zh-CN" baseline="30000" dirty="0"/>
              <a:t>+</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685800" y="1371600"/>
            <a:ext cx="7735997" cy="221639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04800"/>
            <a:ext cx="8510619" cy="6032184"/>
          </a:xfrm>
        </p:spPr>
        <p:txBody>
          <a:bodyPr>
            <a:normAutofit/>
          </a:bodyPr>
          <a:lstStyle/>
          <a:p>
            <a:r>
              <a:rPr lang="en-US" altLang="zh-CN" b="1" dirty="0">
                <a:solidFill>
                  <a:srgbClr val="C00000"/>
                </a:solidFill>
              </a:rPr>
              <a:t>NO</a:t>
            </a:r>
            <a:r>
              <a:rPr lang="en-US" altLang="zh-CN" b="1" baseline="-25000" dirty="0">
                <a:solidFill>
                  <a:srgbClr val="C00000"/>
                </a:solidFill>
              </a:rPr>
              <a:t>2</a:t>
            </a:r>
            <a:r>
              <a:rPr lang="en-US" altLang="zh-CN" b="1" baseline="30000" dirty="0">
                <a:solidFill>
                  <a:srgbClr val="C00000"/>
                </a:solidFill>
              </a:rPr>
              <a:t>+</a:t>
            </a:r>
            <a:r>
              <a:rPr lang="en-US" altLang="zh-CN" b="1" dirty="0">
                <a:solidFill>
                  <a:srgbClr val="C00000"/>
                </a:solidFill>
              </a:rPr>
              <a:t> is a strong electrophile and reacts with the </a:t>
            </a:r>
            <a:r>
              <a:rPr lang="el-GR" altLang="zh-CN" b="1" dirty="0">
                <a:solidFill>
                  <a:srgbClr val="C00000"/>
                </a:solidFill>
              </a:rPr>
              <a:t>π</a:t>
            </a:r>
            <a:r>
              <a:rPr lang="en-US" altLang="zh-CN" b="1" dirty="0">
                <a:solidFill>
                  <a:srgbClr val="C00000"/>
                </a:solidFill>
              </a:rPr>
              <a:t> electrons of the benzene ring to form the carbocation intermediate</a:t>
            </a:r>
            <a:r>
              <a:rPr lang="en-US" altLang="zh-CN" dirty="0"/>
              <a:t>. </a:t>
            </a:r>
          </a:p>
          <a:p>
            <a:r>
              <a:rPr lang="en-US" altLang="zh-CN" b="1" dirty="0">
                <a:solidFill>
                  <a:srgbClr val="C00000"/>
                </a:solidFill>
              </a:rPr>
              <a:t>Loss of a proton from this leads to reformation of the arene ring in the product nitrobenzene, which appears as a yellow oil</a:t>
            </a:r>
            <a:r>
              <a:rPr lang="en-US" altLang="zh-CN" dirty="0"/>
              <a:t>. </a:t>
            </a:r>
          </a:p>
          <a:p>
            <a:r>
              <a:rPr lang="en-US" altLang="zh-CN" dirty="0"/>
              <a:t>The hydrogen ion released reacts with the base HSO</a:t>
            </a:r>
            <a:r>
              <a:rPr lang="en-US" altLang="zh-CN" baseline="-25000" dirty="0"/>
              <a:t>4</a:t>
            </a:r>
            <a:r>
              <a:rPr lang="en-US" altLang="zh-CN" baseline="30000" dirty="0"/>
              <a:t>−</a:t>
            </a:r>
            <a:r>
              <a:rPr lang="en-US" altLang="zh-CN" dirty="0"/>
              <a:t> to reform sulfuric acid, H</a:t>
            </a:r>
            <a:r>
              <a:rPr lang="en-US" altLang="zh-CN" baseline="-25000" dirty="0"/>
              <a:t>2</a:t>
            </a:r>
            <a:r>
              <a:rPr lang="en-US" altLang="zh-CN" dirty="0"/>
              <a:t>SO</a:t>
            </a:r>
            <a:r>
              <a:rPr lang="en-US" altLang="zh-CN" baseline="-25000" dirty="0"/>
              <a:t>4</a:t>
            </a:r>
            <a:r>
              <a:rPr lang="en-US" altLang="zh-CN" dirty="0"/>
              <a:t>.</a:t>
            </a:r>
            <a:r>
              <a:rPr lang="en-GB" altLang="zh-CN" dirty="0"/>
              <a:t> </a:t>
            </a:r>
          </a:p>
          <a:p>
            <a:endParaRPr lang="en-GB" altLang="zh-CN" dirty="0"/>
          </a:p>
          <a:p>
            <a:endParaRPr lang="en-GB" altLang="zh-CN" dirty="0"/>
          </a:p>
          <a:p>
            <a:r>
              <a:rPr lang="en-GB" altLang="zh-CN" dirty="0"/>
              <a:t>The overall reaction is:</a:t>
            </a:r>
          </a:p>
        </p:txBody>
      </p:sp>
      <p:pic>
        <p:nvPicPr>
          <p:cNvPr id="4" name="图片 3"/>
          <p:cNvPicPr>
            <a:picLocks noChangeAspect="1"/>
          </p:cNvPicPr>
          <p:nvPr/>
        </p:nvPicPr>
        <p:blipFill>
          <a:blip r:embed="rId2">
            <a:lum bright="-20000" contrast="40000"/>
          </a:blip>
          <a:stretch>
            <a:fillRect/>
          </a:stretch>
        </p:blipFill>
        <p:spPr>
          <a:xfrm>
            <a:off x="914399" y="3262494"/>
            <a:ext cx="7011937" cy="1283016"/>
          </a:xfrm>
          <a:prstGeom prst="rect">
            <a:avLst/>
          </a:prstGeom>
        </p:spPr>
      </p:pic>
      <p:pic>
        <p:nvPicPr>
          <p:cNvPr id="6" name="图片 5"/>
          <p:cNvPicPr>
            <a:picLocks noChangeAspect="1"/>
          </p:cNvPicPr>
          <p:nvPr/>
        </p:nvPicPr>
        <p:blipFill>
          <a:blip r:embed="rId3">
            <a:lum bright="-20000" contrast="40000"/>
          </a:blip>
          <a:stretch>
            <a:fillRect/>
          </a:stretch>
        </p:blipFill>
        <p:spPr>
          <a:xfrm>
            <a:off x="1905216" y="4953000"/>
            <a:ext cx="5030302" cy="17149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22275" y="1409700"/>
            <a:ext cx="8267700" cy="533400"/>
          </a:xfrm>
          <a:prstGeom prst="rect">
            <a:avLst/>
          </a:prstGeom>
        </p:spPr>
      </p:pic>
      <p:pic>
        <p:nvPicPr>
          <p:cNvPr id="7" name="图片 6"/>
          <p:cNvPicPr>
            <a:picLocks noChangeAspect="1"/>
          </p:cNvPicPr>
          <p:nvPr/>
        </p:nvPicPr>
        <p:blipFill>
          <a:blip r:embed="rId3"/>
          <a:stretch>
            <a:fillRect/>
          </a:stretch>
        </p:blipFill>
        <p:spPr>
          <a:xfrm>
            <a:off x="422275" y="457200"/>
            <a:ext cx="8299450" cy="952500"/>
          </a:xfrm>
          <a:prstGeom prst="rect">
            <a:avLst/>
          </a:prstGeom>
        </p:spPr>
      </p:pic>
      <p:pic>
        <p:nvPicPr>
          <p:cNvPr id="8" name="图片 7"/>
          <p:cNvPicPr>
            <a:picLocks noChangeAspect="1"/>
          </p:cNvPicPr>
          <p:nvPr/>
        </p:nvPicPr>
        <p:blipFill>
          <a:blip r:embed="rId4"/>
          <a:stretch>
            <a:fillRect/>
          </a:stretch>
        </p:blipFill>
        <p:spPr>
          <a:xfrm>
            <a:off x="422275" y="2209800"/>
            <a:ext cx="5791200" cy="25273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600"/>
            <a:ext cx="7702550" cy="1028700"/>
          </a:xfrm>
        </p:spPr>
        <p:txBody>
          <a:bodyPr>
            <a:normAutofit/>
          </a:bodyPr>
          <a:lstStyle/>
          <a:p>
            <a:r>
              <a:rPr lang="en-US" altLang="zh-CN" sz="4000" b="1" dirty="0">
                <a:solidFill>
                  <a:srgbClr val="C00000"/>
                </a:solidFill>
              </a:rPr>
              <a:t>14.4 Nucleophilic Substitution</a:t>
            </a:r>
          </a:p>
        </p:txBody>
      </p:sp>
      <p:pic>
        <p:nvPicPr>
          <p:cNvPr id="3" name="图片 2"/>
          <p:cNvPicPr>
            <a:picLocks noChangeAspect="1"/>
          </p:cNvPicPr>
          <p:nvPr/>
        </p:nvPicPr>
        <p:blipFill>
          <a:blip r:embed="rId2"/>
          <a:stretch>
            <a:fillRect/>
          </a:stretch>
        </p:blipFill>
        <p:spPr>
          <a:xfrm>
            <a:off x="498475" y="1371600"/>
            <a:ext cx="8147050" cy="3143250"/>
          </a:xfrm>
          <a:prstGeom prst="rect">
            <a:avLst/>
          </a:prstGeom>
        </p:spPr>
      </p:pic>
      <p:pic>
        <p:nvPicPr>
          <p:cNvPr id="4" name="图片 3"/>
          <p:cNvPicPr>
            <a:picLocks noChangeAspect="1"/>
          </p:cNvPicPr>
          <p:nvPr/>
        </p:nvPicPr>
        <p:blipFill>
          <a:blip r:embed="rId3"/>
          <a:stretch>
            <a:fillRect/>
          </a:stretch>
        </p:blipFill>
        <p:spPr>
          <a:xfrm>
            <a:off x="498475" y="4267200"/>
            <a:ext cx="8147050" cy="1955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457200"/>
            <a:ext cx="8610600" cy="6096000"/>
          </a:xfrm>
        </p:spPr>
        <p:txBody>
          <a:bodyPr>
            <a:normAutofit/>
          </a:bodyPr>
          <a:lstStyle/>
          <a:p>
            <a:r>
              <a:rPr lang="en-US" altLang="zh-CN" sz="2800" b="1" dirty="0">
                <a:solidFill>
                  <a:srgbClr val="C00000"/>
                </a:solidFill>
              </a:rPr>
              <a:t>Oxidation:</a:t>
            </a:r>
            <a:r>
              <a:rPr lang="en-US" altLang="zh-CN" sz="2800" b="1" dirty="0">
                <a:solidFill>
                  <a:srgbClr val="FFFF00"/>
                </a:solidFill>
              </a:rPr>
              <a:t> </a:t>
            </a:r>
            <a:r>
              <a:rPr lang="en-US" altLang="zh-CN" sz="2800" dirty="0"/>
              <a:t>Reactions that involve the addition of oxygen atom(s) or the removal of hydrogen atom(s) from the organic molecules.</a:t>
            </a:r>
          </a:p>
          <a:p>
            <a:pPr lvl="2"/>
            <a:endParaRPr lang="en-US" altLang="zh-CN" dirty="0"/>
          </a:p>
          <a:p>
            <a:r>
              <a:rPr lang="en-US" altLang="zh-CN" sz="2800" dirty="0"/>
              <a:t>for example </a:t>
            </a:r>
          </a:p>
          <a:p>
            <a:pPr marL="457200" lvl="1" indent="0">
              <a:buNone/>
            </a:pPr>
            <a:r>
              <a:rPr lang="en-US" altLang="zh-CN" sz="2800" dirty="0"/>
              <a:t>3 CH</a:t>
            </a:r>
            <a:r>
              <a:rPr lang="en-US" altLang="zh-CN" sz="2800" baseline="-25000" dirty="0"/>
              <a:t>3</a:t>
            </a:r>
            <a:r>
              <a:rPr lang="en-US" altLang="zh-CN" sz="2800" dirty="0"/>
              <a:t>CH</a:t>
            </a:r>
            <a:r>
              <a:rPr lang="en-US" altLang="zh-CN" sz="2800" baseline="-25000" dirty="0"/>
              <a:t>2</a:t>
            </a:r>
            <a:r>
              <a:rPr lang="en-US" altLang="zh-CN" sz="2800" dirty="0"/>
              <a:t>OH + 2 Cr</a:t>
            </a:r>
            <a:r>
              <a:rPr lang="en-US" altLang="zh-CN" sz="2800" baseline="-25000" dirty="0"/>
              <a:t>2</a:t>
            </a:r>
            <a:r>
              <a:rPr lang="en-US" altLang="zh-CN" sz="2800" dirty="0"/>
              <a:t>O</a:t>
            </a:r>
            <a:r>
              <a:rPr lang="en-US" altLang="zh-CN" sz="2800" baseline="-25000" dirty="0"/>
              <a:t>7</a:t>
            </a:r>
            <a:r>
              <a:rPr lang="en-US" altLang="zh-CN" sz="2800" baseline="30000" dirty="0"/>
              <a:t>2-</a:t>
            </a:r>
            <a:r>
              <a:rPr lang="en-US" altLang="zh-CN" sz="2800" dirty="0"/>
              <a:t> + 16 H</a:t>
            </a:r>
            <a:r>
              <a:rPr lang="en-US" altLang="zh-CN" sz="2800" baseline="30000" dirty="0"/>
              <a:t>+</a:t>
            </a:r>
            <a:r>
              <a:rPr lang="en-US" altLang="zh-CN" sz="2800" dirty="0"/>
              <a:t> </a:t>
            </a:r>
            <a:r>
              <a:rPr lang="zh-CN" altLang="en-US" sz="2800" dirty="0"/>
              <a:t>→ </a:t>
            </a:r>
            <a:r>
              <a:rPr lang="en-US" altLang="zh-CN" sz="2800" dirty="0"/>
              <a:t>3 CH</a:t>
            </a:r>
            <a:r>
              <a:rPr lang="en-US" altLang="zh-CN" sz="2800" baseline="-25000" dirty="0"/>
              <a:t>3</a:t>
            </a:r>
            <a:r>
              <a:rPr lang="en-US" altLang="zh-CN" sz="2800" dirty="0"/>
              <a:t>COOH</a:t>
            </a:r>
            <a:r>
              <a:rPr lang="zh-CN" altLang="en-US" sz="2800" dirty="0"/>
              <a:t> </a:t>
            </a:r>
            <a:r>
              <a:rPr lang="en-US" altLang="zh-CN" sz="2800" dirty="0"/>
              <a:t>+ 4 Cr</a:t>
            </a:r>
            <a:r>
              <a:rPr lang="en-US" altLang="zh-CN" sz="2800" baseline="30000" dirty="0"/>
              <a:t>3+</a:t>
            </a:r>
            <a:r>
              <a:rPr lang="en-US" altLang="zh-CN" sz="2800" dirty="0"/>
              <a:t> + 11 H</a:t>
            </a:r>
            <a:r>
              <a:rPr lang="en-US" altLang="zh-CN" sz="2800" baseline="-25000" dirty="0"/>
              <a:t>2</a:t>
            </a:r>
            <a:r>
              <a:rPr lang="en-US" altLang="zh-CN" sz="2800" dirty="0"/>
              <a:t>O</a:t>
            </a:r>
          </a:p>
          <a:p>
            <a:pPr marL="457200" lvl="1" indent="0">
              <a:buNone/>
            </a:pPr>
            <a:r>
              <a:rPr lang="en-US" altLang="zh-CN" sz="2800" dirty="0"/>
              <a:t>OR</a:t>
            </a:r>
          </a:p>
          <a:p>
            <a:pPr marL="457200" lvl="1" indent="0">
              <a:buNone/>
            </a:pPr>
            <a:r>
              <a:rPr lang="en-US" altLang="zh-CN" sz="2800" dirty="0"/>
              <a:t>CH</a:t>
            </a:r>
            <a:r>
              <a:rPr lang="en-US" altLang="zh-CN" sz="2800" baseline="-25000" dirty="0"/>
              <a:t>3</a:t>
            </a:r>
            <a:r>
              <a:rPr lang="en-US" altLang="zh-CN" sz="2800" dirty="0"/>
              <a:t>CH</a:t>
            </a:r>
            <a:r>
              <a:rPr lang="en-US" altLang="zh-CN" sz="2800" baseline="-25000" dirty="0"/>
              <a:t>2</a:t>
            </a:r>
            <a:r>
              <a:rPr lang="en-US" altLang="zh-CN" sz="2800" dirty="0"/>
              <a:t>OH + 2 [O] </a:t>
            </a:r>
            <a:r>
              <a:rPr lang="zh-CN" altLang="en-US" sz="2800" dirty="0"/>
              <a:t>→ </a:t>
            </a:r>
            <a:r>
              <a:rPr lang="en-US" altLang="zh-CN" sz="2800" dirty="0"/>
              <a:t>CH</a:t>
            </a:r>
            <a:r>
              <a:rPr lang="en-US" altLang="zh-CN" sz="2800" baseline="-25000" dirty="0"/>
              <a:t>3</a:t>
            </a:r>
            <a:r>
              <a:rPr lang="en-US" altLang="zh-CN" sz="2800" dirty="0"/>
              <a:t>COOH + H</a:t>
            </a:r>
            <a:r>
              <a:rPr lang="en-US" altLang="zh-CN" sz="2800" baseline="-25000" dirty="0"/>
              <a:t>2</a:t>
            </a:r>
            <a:r>
              <a:rPr lang="en-US" altLang="zh-CN" sz="2800" dirty="0"/>
              <a:t>O</a:t>
            </a:r>
          </a:p>
          <a:p>
            <a:pPr marL="457200" lvl="1" indent="0">
              <a:buNone/>
            </a:pPr>
            <a:r>
              <a:rPr lang="en-US" altLang="zh-CN" sz="2800" dirty="0"/>
              <a:t>where [O] refer to any oxidant that provides one oxygen atom.</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rcRect t="17825"/>
          <a:stretch>
            <a:fillRect/>
          </a:stretch>
        </p:blipFill>
        <p:spPr>
          <a:xfrm>
            <a:off x="533400" y="1066800"/>
            <a:ext cx="8153400" cy="5254625"/>
          </a:xfrm>
          <a:prstGeom prst="rect">
            <a:avLst/>
          </a:prstGeom>
        </p:spPr>
      </p:pic>
      <p:sp>
        <p:nvSpPr>
          <p:cNvPr id="8" name="文本框 7"/>
          <p:cNvSpPr txBox="1"/>
          <p:nvPr/>
        </p:nvSpPr>
        <p:spPr>
          <a:xfrm>
            <a:off x="7210425" y="1353185"/>
            <a:ext cx="1171575" cy="337185"/>
          </a:xfrm>
          <a:prstGeom prst="rect">
            <a:avLst/>
          </a:prstGeom>
          <a:noFill/>
        </p:spPr>
        <p:txBody>
          <a:bodyPr wrap="square" rtlCol="0">
            <a:spAutoFit/>
          </a:bodyPr>
          <a:lstStyle/>
          <a:p>
            <a:r>
              <a:rPr lang="en-US" altLang="zh-CN" sz="1600" b="1">
                <a:solidFill>
                  <a:srgbClr val="C00000"/>
                </a:solidFill>
              </a:rPr>
              <a:t>HL Only</a:t>
            </a:r>
          </a:p>
        </p:txBody>
      </p:sp>
      <p:sp>
        <p:nvSpPr>
          <p:cNvPr id="9" name="文本框 8"/>
          <p:cNvSpPr txBox="1"/>
          <p:nvPr>
            <p:custDataLst>
              <p:tags r:id="rId1"/>
            </p:custDataLst>
          </p:nvPr>
        </p:nvSpPr>
        <p:spPr>
          <a:xfrm>
            <a:off x="7210425" y="4724400"/>
            <a:ext cx="1171575" cy="337185"/>
          </a:xfrm>
          <a:prstGeom prst="rect">
            <a:avLst/>
          </a:prstGeom>
          <a:noFill/>
        </p:spPr>
        <p:txBody>
          <a:bodyPr wrap="square" rtlCol="0">
            <a:spAutoFit/>
          </a:bodyPr>
          <a:lstStyle/>
          <a:p>
            <a:r>
              <a:rPr lang="en-US" altLang="zh-CN" sz="1600" b="1">
                <a:solidFill>
                  <a:srgbClr val="C00000"/>
                </a:solidFill>
              </a:rPr>
              <a:t>HL Only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US" altLang="zh-CN" sz="3200" b="1" dirty="0">
                <a:solidFill>
                  <a:srgbClr val="C00000"/>
                </a:solidFill>
              </a:rPr>
              <a:t>Halogenoalkanes</a:t>
            </a:r>
            <a:endParaRPr lang="zh-CN" altLang="en-US" sz="3200" b="1" dirty="0">
              <a:solidFill>
                <a:srgbClr val="C00000"/>
              </a:solidFill>
            </a:endParaRPr>
          </a:p>
        </p:txBody>
      </p:sp>
      <p:sp>
        <p:nvSpPr>
          <p:cNvPr id="3" name="内容占位符 2"/>
          <p:cNvSpPr>
            <a:spLocks noGrp="1"/>
          </p:cNvSpPr>
          <p:nvPr>
            <p:ph idx="1"/>
          </p:nvPr>
        </p:nvSpPr>
        <p:spPr>
          <a:xfrm>
            <a:off x="709581" y="990600"/>
            <a:ext cx="7754539" cy="5638800"/>
          </a:xfrm>
        </p:spPr>
        <p:txBody>
          <a:bodyPr>
            <a:normAutofit/>
          </a:bodyPr>
          <a:lstStyle/>
          <a:p>
            <a:r>
              <a:rPr lang="en-US" altLang="zh-CN" dirty="0"/>
              <a:t>General formula is </a:t>
            </a:r>
            <a:r>
              <a:rPr lang="en-US" altLang="zh-CN" b="1" dirty="0">
                <a:solidFill>
                  <a:srgbClr val="C00000"/>
                </a:solidFill>
              </a:rPr>
              <a:t>C</a:t>
            </a:r>
            <a:r>
              <a:rPr lang="en-US" altLang="zh-CN" b="1" baseline="-25000" dirty="0">
                <a:solidFill>
                  <a:srgbClr val="C00000"/>
                </a:solidFill>
              </a:rPr>
              <a:t>n</a:t>
            </a:r>
            <a:r>
              <a:rPr lang="en-US" altLang="zh-CN" b="1" dirty="0">
                <a:solidFill>
                  <a:srgbClr val="C00000"/>
                </a:solidFill>
              </a:rPr>
              <a:t>H</a:t>
            </a:r>
            <a:r>
              <a:rPr lang="en-US" altLang="zh-CN" b="1" baseline="-25000" dirty="0">
                <a:solidFill>
                  <a:srgbClr val="C00000"/>
                </a:solidFill>
              </a:rPr>
              <a:t>2n+1</a:t>
            </a:r>
            <a:r>
              <a:rPr lang="en-US" altLang="zh-CN" b="1" dirty="0">
                <a:solidFill>
                  <a:srgbClr val="C00000"/>
                </a:solidFill>
              </a:rPr>
              <a:t>X</a:t>
            </a:r>
            <a:r>
              <a:rPr lang="en-US" altLang="zh-CN" dirty="0"/>
              <a:t> (where X = halogen)</a:t>
            </a:r>
          </a:p>
          <a:p>
            <a:r>
              <a:rPr lang="en-US" altLang="zh-CN" dirty="0"/>
              <a:t>Halogenoalkanes contain an atom of fluorine, chlorine, bromine, or iodine bonded to the carbon skeleton of the molecule.</a:t>
            </a:r>
          </a:p>
          <a:p>
            <a:r>
              <a:rPr lang="en-US" altLang="zh-CN" dirty="0"/>
              <a:t>Halogenoalkanes are saturated molecules so, like alkanes, their reactions involve substitution – that is the replacement of one atom by another atom or group. </a:t>
            </a:r>
          </a:p>
          <a:p>
            <a:r>
              <a:rPr lang="en-US" altLang="zh-CN" dirty="0"/>
              <a:t>But, unlike the alkanes, the halogenoalkanes possess a </a:t>
            </a:r>
            <a:r>
              <a:rPr lang="en-US" altLang="zh-CN" b="1" dirty="0">
                <a:solidFill>
                  <a:srgbClr val="C00000"/>
                </a:solidFill>
              </a:rPr>
              <a:t>polar bond and this makes them more reactive</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9581" y="381000"/>
            <a:ext cx="8145662" cy="762000"/>
          </a:xfrm>
        </p:spPr>
        <p:txBody>
          <a:bodyPr>
            <a:noAutofit/>
          </a:bodyPr>
          <a:lstStyle/>
          <a:p>
            <a:r>
              <a:rPr lang="en-US" altLang="zh-CN" b="1" dirty="0">
                <a:solidFill>
                  <a:srgbClr val="C00000"/>
                </a:solidFill>
              </a:rPr>
              <a:t>Nucleophilic substitution reactions of halogenoalkanes</a:t>
            </a:r>
            <a:endParaRPr lang="zh-CN" altLang="en-US" b="1" dirty="0">
              <a:solidFill>
                <a:srgbClr val="C00000"/>
              </a:solidFill>
            </a:endParaRPr>
          </a:p>
        </p:txBody>
      </p:sp>
      <p:sp>
        <p:nvSpPr>
          <p:cNvPr id="3" name="内容占位符 2"/>
          <p:cNvSpPr>
            <a:spLocks noGrp="1"/>
          </p:cNvSpPr>
          <p:nvPr>
            <p:ph idx="1"/>
          </p:nvPr>
        </p:nvSpPr>
        <p:spPr>
          <a:xfrm>
            <a:off x="709581" y="1524000"/>
            <a:ext cx="7754539" cy="5105400"/>
          </a:xfrm>
        </p:spPr>
        <p:txBody>
          <a:bodyPr>
            <a:normAutofit fontScale="92500"/>
          </a:bodyPr>
          <a:lstStyle/>
          <a:p>
            <a:r>
              <a:rPr lang="en-US" altLang="zh-CN" dirty="0"/>
              <a:t>The shorthand notation </a:t>
            </a:r>
            <a:r>
              <a:rPr lang="en-US" altLang="zh-CN" b="1" dirty="0">
                <a:solidFill>
                  <a:srgbClr val="C00000"/>
                </a:solidFill>
              </a:rPr>
              <a:t>S</a:t>
            </a:r>
            <a:r>
              <a:rPr lang="en-US" altLang="zh-CN" b="1" baseline="-25000" dirty="0">
                <a:solidFill>
                  <a:srgbClr val="C00000"/>
                </a:solidFill>
              </a:rPr>
              <a:t>N</a:t>
            </a:r>
            <a:r>
              <a:rPr lang="en-US" altLang="zh-CN" b="1" dirty="0"/>
              <a:t> </a:t>
            </a:r>
            <a:r>
              <a:rPr lang="en-US" altLang="zh-CN" dirty="0"/>
              <a:t>– </a:t>
            </a:r>
            <a:r>
              <a:rPr lang="en-US" altLang="zh-CN" b="1" dirty="0">
                <a:solidFill>
                  <a:srgbClr val="C00000"/>
                </a:solidFill>
              </a:rPr>
              <a:t>substitution nucleophilic </a:t>
            </a:r>
            <a:r>
              <a:rPr lang="en-US" altLang="zh-CN" dirty="0"/>
              <a:t>– is used for this type of reaction.</a:t>
            </a:r>
          </a:p>
          <a:p>
            <a:r>
              <a:rPr lang="en-US" altLang="zh-CN" dirty="0"/>
              <a:t>The polar carbon–halogen bond in halogenoalkanes means that the carbon atom is </a:t>
            </a:r>
            <a:r>
              <a:rPr lang="en-US" altLang="zh-CN" b="1" dirty="0">
                <a:solidFill>
                  <a:srgbClr val="C00000"/>
                </a:solidFill>
              </a:rPr>
              <a:t>electron deficient</a:t>
            </a:r>
            <a:r>
              <a:rPr lang="en-US" altLang="zh-CN" dirty="0"/>
              <a:t>, and it is attacked by nucleophiles such as OH</a:t>
            </a:r>
            <a:r>
              <a:rPr lang="en-US" altLang="zh-CN" baseline="30000" dirty="0"/>
              <a:t>–</a:t>
            </a:r>
            <a:r>
              <a:rPr lang="en-US" altLang="zh-CN" dirty="0"/>
              <a:t>. </a:t>
            </a:r>
          </a:p>
          <a:p>
            <a:r>
              <a:rPr lang="en-US" altLang="zh-CN" dirty="0"/>
              <a:t>During these reactions, the carbon–halogen bond breaks and the halogen atom is released as a negative ion (the halide). </a:t>
            </a:r>
          </a:p>
          <a:p>
            <a:r>
              <a:rPr lang="en-US" altLang="zh-CN" dirty="0"/>
              <a:t>This type of bond breakage, where both the shared electrons go to one of the products, is known as </a:t>
            </a:r>
            <a:r>
              <a:rPr lang="en-US" altLang="zh-CN" b="1" dirty="0">
                <a:solidFill>
                  <a:srgbClr val="C00000"/>
                </a:solidFill>
              </a:rPr>
              <a:t>heterolytic fission</a:t>
            </a:r>
            <a:r>
              <a:rPr lang="en-US" altLang="zh-CN" dirty="0"/>
              <a:t>. </a:t>
            </a:r>
          </a:p>
          <a:p>
            <a:r>
              <a:rPr lang="en-US" altLang="zh-CN" dirty="0"/>
              <a:t>The halogen, because it becomes detached in the reaction, is known as the </a:t>
            </a:r>
            <a:r>
              <a:rPr lang="en-US" altLang="zh-CN" b="1" dirty="0">
                <a:solidFill>
                  <a:srgbClr val="C00000"/>
                </a:solidFill>
              </a:rPr>
              <a:t>leaving group</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381000"/>
            <a:ext cx="7754539" cy="5638800"/>
          </a:xfrm>
        </p:spPr>
        <p:txBody>
          <a:bodyPr>
            <a:normAutofit/>
          </a:bodyPr>
          <a:lstStyle/>
          <a:p>
            <a:r>
              <a:rPr lang="en-US" altLang="zh-CN" b="1" dirty="0">
                <a:solidFill>
                  <a:srgbClr val="C00000"/>
                </a:solidFill>
              </a:rPr>
              <a:t>Nucleophiles</a:t>
            </a:r>
            <a:r>
              <a:rPr lang="en-US" altLang="zh-CN" b="1" dirty="0"/>
              <a:t> </a:t>
            </a:r>
            <a:r>
              <a:rPr lang="en-US" altLang="zh-CN" dirty="0"/>
              <a:t>are </a:t>
            </a:r>
            <a:r>
              <a:rPr lang="en-US" altLang="zh-CN" b="1" dirty="0">
                <a:solidFill>
                  <a:srgbClr val="C00000"/>
                </a:solidFill>
              </a:rPr>
              <a:t>reactants that are themselves electron rich, as they have a lone pair of electrons and may also carry a negative charge</a:t>
            </a:r>
            <a:r>
              <a:rPr lang="en-US" altLang="zh-CN" dirty="0"/>
              <a:t>, such as </a:t>
            </a:r>
            <a:r>
              <a:rPr lang="en-US" altLang="zh-CN" b="1" dirty="0">
                <a:solidFill>
                  <a:srgbClr val="C00000"/>
                </a:solidFill>
              </a:rPr>
              <a:t>OH</a:t>
            </a:r>
            <a:r>
              <a:rPr lang="en-US" altLang="zh-CN" b="1" baseline="30000" dirty="0">
                <a:solidFill>
                  <a:srgbClr val="C00000"/>
                </a:solidFill>
              </a:rPr>
              <a:t>–</a:t>
            </a:r>
            <a:r>
              <a:rPr lang="en-US" altLang="zh-CN" b="1" dirty="0">
                <a:solidFill>
                  <a:srgbClr val="C00000"/>
                </a:solidFill>
              </a:rPr>
              <a:t>, H</a:t>
            </a:r>
            <a:r>
              <a:rPr lang="en-US" altLang="zh-CN" b="1" baseline="-25000" dirty="0">
                <a:solidFill>
                  <a:srgbClr val="C00000"/>
                </a:solidFill>
              </a:rPr>
              <a:t>2</a:t>
            </a:r>
            <a:r>
              <a:rPr lang="en-US" altLang="zh-CN" b="1" dirty="0">
                <a:solidFill>
                  <a:srgbClr val="C00000"/>
                </a:solidFill>
              </a:rPr>
              <a:t>O, CN</a:t>
            </a:r>
            <a:r>
              <a:rPr lang="en-US" altLang="zh-CN" b="1" baseline="30000" dirty="0">
                <a:solidFill>
                  <a:srgbClr val="C00000"/>
                </a:solidFill>
                <a:sym typeface="+mn-ea"/>
              </a:rPr>
              <a:t>–</a:t>
            </a:r>
            <a:r>
              <a:rPr lang="en-US" altLang="zh-CN" b="1" dirty="0">
                <a:solidFill>
                  <a:srgbClr val="C00000"/>
                </a:solidFill>
              </a:rPr>
              <a:t>, and NH</a:t>
            </a:r>
            <a:r>
              <a:rPr lang="en-US" altLang="zh-CN" b="1" baseline="-25000" dirty="0">
                <a:solidFill>
                  <a:srgbClr val="C00000"/>
                </a:solidFill>
              </a:rPr>
              <a:t>3</a:t>
            </a:r>
            <a:r>
              <a:rPr lang="en-US" altLang="zh-CN" dirty="0"/>
              <a:t>. </a:t>
            </a:r>
          </a:p>
          <a:p>
            <a:r>
              <a:rPr lang="en-US" altLang="zh-CN" dirty="0"/>
              <a:t>These species are therefore attracted to the electron-deficient carbon atom in the halogenoalkane. </a:t>
            </a:r>
          </a:p>
          <a:p>
            <a:r>
              <a:rPr lang="en-US" altLang="zh-CN" dirty="0"/>
              <a:t>This leads to reactions in which substitution of the halogen occurs, known as </a:t>
            </a:r>
            <a:r>
              <a:rPr lang="en-US" altLang="zh-CN" b="1" dirty="0">
                <a:solidFill>
                  <a:srgbClr val="C00000"/>
                </a:solidFill>
              </a:rPr>
              <a:t>nucleophilic substitution </a:t>
            </a:r>
            <a:r>
              <a:rPr lang="en-GB" altLang="zh-CN" dirty="0"/>
              <a:t>reactions.</a:t>
            </a:r>
          </a:p>
          <a:p>
            <a:endParaRPr lang="en-GB" altLang="zh-CN" dirty="0"/>
          </a:p>
          <a:p>
            <a:endParaRPr lang="en-GB" altLang="zh-CN" dirty="0"/>
          </a:p>
          <a:p>
            <a:r>
              <a:rPr lang="en-US" altLang="zh-CN" dirty="0"/>
              <a:t>For example, halogenoalkanes react with alkalis such as NaOH to form alcohols: </a:t>
            </a:r>
            <a:r>
              <a:rPr lang="en-US" altLang="zh-CN" b="1" dirty="0">
                <a:solidFill>
                  <a:srgbClr val="C00000"/>
                </a:solidFill>
              </a:rPr>
              <a:t>RX + OH</a:t>
            </a:r>
            <a:r>
              <a:rPr lang="en-US" altLang="zh-CN" b="1" baseline="30000" dirty="0">
                <a:solidFill>
                  <a:srgbClr val="C00000"/>
                </a:solidFill>
              </a:rPr>
              <a:t>–</a:t>
            </a:r>
            <a:r>
              <a:rPr lang="en-US" altLang="zh-CN" b="1" dirty="0">
                <a:solidFill>
                  <a:srgbClr val="C00000"/>
                </a:solidFill>
              </a:rPr>
              <a:t> </a:t>
            </a:r>
            <a:r>
              <a:rPr lang="zh-CN" altLang="en-US" b="1" dirty="0">
                <a:solidFill>
                  <a:srgbClr val="C00000"/>
                </a:solidFill>
              </a:rPr>
              <a:t>→ </a:t>
            </a:r>
            <a:r>
              <a:rPr lang="en-US" altLang="zh-CN" b="1" dirty="0">
                <a:solidFill>
                  <a:srgbClr val="C00000"/>
                </a:solidFill>
              </a:rPr>
              <a:t>ROH + X</a:t>
            </a:r>
            <a:r>
              <a:rPr lang="en-US" altLang="zh-CN" b="1" baseline="30000" dirty="0">
                <a:solidFill>
                  <a:srgbClr val="C00000"/>
                </a:solidFill>
              </a:rPr>
              <a:t>–</a:t>
            </a:r>
            <a:r>
              <a:rPr lang="en-US" altLang="zh-CN" dirty="0"/>
              <a:t>.</a:t>
            </a:r>
            <a:endParaRPr lang="zh-CN" altLang="en-US" dirty="0"/>
          </a:p>
        </p:txBody>
      </p:sp>
      <p:pic>
        <p:nvPicPr>
          <p:cNvPr id="5" name="图片 4"/>
          <p:cNvPicPr>
            <a:picLocks noChangeAspect="1"/>
          </p:cNvPicPr>
          <p:nvPr/>
        </p:nvPicPr>
        <p:blipFill>
          <a:blip r:embed="rId2">
            <a:lum bright="-20000" contrast="40000"/>
          </a:blip>
          <a:srcRect b="58057"/>
          <a:stretch>
            <a:fillRect/>
          </a:stretch>
        </p:blipFill>
        <p:spPr>
          <a:xfrm>
            <a:off x="1685290" y="6019800"/>
            <a:ext cx="5790565" cy="681990"/>
          </a:xfrm>
          <a:prstGeom prst="rect">
            <a:avLst/>
          </a:prstGeom>
        </p:spPr>
      </p:pic>
      <p:pic>
        <p:nvPicPr>
          <p:cNvPr id="4" name="图片 3"/>
          <p:cNvPicPr>
            <a:picLocks noChangeAspect="1"/>
          </p:cNvPicPr>
          <p:nvPr/>
        </p:nvPicPr>
        <p:blipFill>
          <a:blip r:embed="rId3"/>
          <a:stretch>
            <a:fillRect/>
          </a:stretch>
        </p:blipFill>
        <p:spPr>
          <a:xfrm>
            <a:off x="1752600" y="3886200"/>
            <a:ext cx="5570855" cy="1153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90600" y="1069340"/>
            <a:ext cx="7754620" cy="5560060"/>
          </a:xfrm>
        </p:spPr>
        <p:txBody>
          <a:bodyPr>
            <a:normAutofit fontScale="92500" lnSpcReduction="10000"/>
          </a:bodyPr>
          <a:lstStyle/>
          <a:p>
            <a:r>
              <a:rPr lang="en-US" altLang="zh-CN" dirty="0"/>
              <a:t>There are two different types of nucleophilic substitution, </a:t>
            </a:r>
            <a:r>
              <a:rPr lang="en-US" altLang="zh-CN" b="1" dirty="0">
                <a:solidFill>
                  <a:srgbClr val="C00000"/>
                </a:solidFill>
              </a:rPr>
              <a:t>S</a:t>
            </a:r>
            <a:r>
              <a:rPr lang="en-US" altLang="zh-CN" b="1" baseline="-25000" dirty="0">
                <a:solidFill>
                  <a:srgbClr val="C00000"/>
                </a:solidFill>
              </a:rPr>
              <a:t>N</a:t>
            </a:r>
            <a:r>
              <a:rPr lang="en-US" altLang="zh-CN" b="1" dirty="0">
                <a:solidFill>
                  <a:srgbClr val="C00000"/>
                </a:solidFill>
              </a:rPr>
              <a:t>1 and S</a:t>
            </a:r>
            <a:r>
              <a:rPr lang="en-US" altLang="zh-CN" b="1" baseline="-25000" dirty="0">
                <a:solidFill>
                  <a:srgbClr val="C00000"/>
                </a:solidFill>
              </a:rPr>
              <a:t>N</a:t>
            </a:r>
            <a:r>
              <a:rPr lang="en-US" altLang="zh-CN" b="1" dirty="0">
                <a:solidFill>
                  <a:srgbClr val="C00000"/>
                </a:solidFill>
              </a:rPr>
              <a:t>2</a:t>
            </a:r>
            <a:r>
              <a:rPr lang="en-US" altLang="zh-CN" dirty="0"/>
              <a:t>.</a:t>
            </a:r>
          </a:p>
          <a:p>
            <a:r>
              <a:rPr lang="en-US" altLang="zh-CN" b="1" dirty="0">
                <a:solidFill>
                  <a:srgbClr val="C00000"/>
                </a:solidFill>
              </a:rPr>
              <a:t>The letter S and N represent substitution and nucleophilic respectively, and the number 1 or 2 represents the order of the nucleophilic substitution reaction</a:t>
            </a:r>
            <a:r>
              <a:rPr lang="en-US" altLang="zh-CN" dirty="0"/>
              <a:t>, i.e. </a:t>
            </a:r>
            <a:r>
              <a:rPr lang="en-US" altLang="zh-CN" b="1" dirty="0">
                <a:solidFill>
                  <a:srgbClr val="C00000"/>
                </a:solidFill>
              </a:rPr>
              <a:t>how many molecules of reactants in the rate-determining step in the overall reaction</a:t>
            </a:r>
            <a:r>
              <a:rPr lang="en-US" altLang="zh-CN" dirty="0"/>
              <a:t>.</a:t>
            </a:r>
          </a:p>
          <a:p>
            <a:r>
              <a:rPr lang="en-US" altLang="zh-CN" dirty="0"/>
              <a:t>Therefore, S</a:t>
            </a:r>
            <a:r>
              <a:rPr lang="en-US" altLang="zh-CN" baseline="-25000" dirty="0"/>
              <a:t>N</a:t>
            </a:r>
            <a:r>
              <a:rPr lang="en-US" altLang="zh-CN" dirty="0"/>
              <a:t>1 represents a nucleophilic substitution reaction that has only one molecule of reactant in the rate-determining step, actually the halogenoalkane, so </a:t>
            </a:r>
            <a:r>
              <a:rPr lang="en-US" altLang="zh-CN" b="1" dirty="0">
                <a:solidFill>
                  <a:srgbClr val="C00000"/>
                </a:solidFill>
              </a:rPr>
              <a:t>the rate equation of S</a:t>
            </a:r>
            <a:r>
              <a:rPr lang="en-US" altLang="zh-CN" b="1" baseline="-25000" dirty="0">
                <a:solidFill>
                  <a:srgbClr val="C00000"/>
                </a:solidFill>
              </a:rPr>
              <a:t>N</a:t>
            </a:r>
            <a:r>
              <a:rPr lang="en-US" altLang="zh-CN" b="1" dirty="0">
                <a:solidFill>
                  <a:srgbClr val="C00000"/>
                </a:solidFill>
              </a:rPr>
              <a:t>1 is: rate = k [RX]</a:t>
            </a:r>
            <a:r>
              <a:rPr lang="en-US" altLang="zh-CN" dirty="0"/>
              <a:t>.</a:t>
            </a:r>
          </a:p>
          <a:p>
            <a:r>
              <a:rPr lang="en-US" altLang="zh-CN" dirty="0"/>
              <a:t>Similarly, S</a:t>
            </a:r>
            <a:r>
              <a:rPr lang="en-US" altLang="zh-CN" baseline="-25000" dirty="0"/>
              <a:t>N</a:t>
            </a:r>
            <a:r>
              <a:rPr lang="en-US" altLang="zh-CN" dirty="0"/>
              <a:t>2 represents a nucleophilic substitution reaction that has two reactant molecules in the rate-determining step, so </a:t>
            </a:r>
            <a:r>
              <a:rPr lang="en-US" altLang="zh-CN" b="1" dirty="0">
                <a:solidFill>
                  <a:srgbClr val="C00000"/>
                </a:solidFill>
              </a:rPr>
              <a:t>the rate equation of S</a:t>
            </a:r>
            <a:r>
              <a:rPr lang="en-US" altLang="zh-CN" b="1" baseline="-25000" dirty="0">
                <a:solidFill>
                  <a:srgbClr val="C00000"/>
                </a:solidFill>
              </a:rPr>
              <a:t>N</a:t>
            </a:r>
            <a:r>
              <a:rPr lang="en-US" altLang="zh-CN" b="1" dirty="0">
                <a:solidFill>
                  <a:srgbClr val="C00000"/>
                </a:solidFill>
              </a:rPr>
              <a:t>2 is: rate = k [RX] [OH</a:t>
            </a:r>
            <a:r>
              <a:rPr lang="en-US" altLang="zh-CN" b="1" baseline="30000" dirty="0">
                <a:solidFill>
                  <a:srgbClr val="C00000"/>
                </a:solidFill>
              </a:rPr>
              <a:t>–</a:t>
            </a:r>
            <a:r>
              <a:rPr lang="en-US" altLang="zh-CN" b="1" dirty="0">
                <a:solidFill>
                  <a:srgbClr val="C00000"/>
                </a:solidFill>
              </a:rPr>
              <a:t>]</a:t>
            </a:r>
            <a:r>
              <a:rPr lang="en-US" altLang="zh-CN" dirty="0"/>
              <a:t>.</a:t>
            </a:r>
            <a:endParaRPr lang="zh-CN" altLang="en-US" dirty="0"/>
          </a:p>
        </p:txBody>
      </p:sp>
      <p:sp>
        <p:nvSpPr>
          <p:cNvPr id="2" name="标题 1"/>
          <p:cNvSpPr>
            <a:spLocks noGrp="1"/>
          </p:cNvSpPr>
          <p:nvPr>
            <p:ph type="title"/>
            <p:custDataLst>
              <p:tags r:id="rId1"/>
            </p:custDataLst>
          </p:nvPr>
        </p:nvSpPr>
        <p:spPr>
          <a:xfrm>
            <a:off x="709581" y="381000"/>
            <a:ext cx="8145662" cy="762000"/>
          </a:xfrm>
        </p:spPr>
        <p:txBody>
          <a:bodyPr>
            <a:noAutofit/>
          </a:bodyPr>
          <a:lstStyle/>
          <a:p>
            <a:r>
              <a:rPr lang="en-US" altLang="zh-CN" b="1" dirty="0">
                <a:solidFill>
                  <a:srgbClr val="C00000"/>
                </a:solidFill>
              </a:rPr>
              <a:t>Mechanisms </a:t>
            </a:r>
            <a:r>
              <a:rPr lang="en-US" altLang="zh-CN" b="1" dirty="0">
                <a:solidFill>
                  <a:srgbClr val="C00000"/>
                </a:solidFill>
                <a:sym typeface="+mn-ea"/>
              </a:rPr>
              <a:t>(Higher Level)</a:t>
            </a:r>
            <a:endParaRPr lang="zh-CN" alt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fontScale="90000"/>
          </a:bodyPr>
          <a:lstStyle/>
          <a:p>
            <a:r>
              <a:rPr lang="en-US" altLang="zh-CN" sz="3200" b="1" dirty="0">
                <a:solidFill>
                  <a:srgbClr val="C00000"/>
                </a:solidFill>
              </a:rPr>
              <a:t>Primary halogenoalkanes: S</a:t>
            </a:r>
            <a:r>
              <a:rPr lang="en-US" altLang="zh-CN" sz="3200" b="1" baseline="-25000" dirty="0">
                <a:solidFill>
                  <a:srgbClr val="C00000"/>
                </a:solidFill>
              </a:rPr>
              <a:t>N</a:t>
            </a:r>
            <a:r>
              <a:rPr lang="en-US" altLang="zh-CN" sz="3200" b="1" dirty="0">
                <a:solidFill>
                  <a:srgbClr val="C00000"/>
                </a:solidFill>
              </a:rPr>
              <a:t>2 mechanism</a:t>
            </a:r>
          </a:p>
        </p:txBody>
      </p:sp>
      <p:sp>
        <p:nvSpPr>
          <p:cNvPr id="3" name="内容占位符 2"/>
          <p:cNvSpPr>
            <a:spLocks noGrp="1"/>
          </p:cNvSpPr>
          <p:nvPr>
            <p:ph idx="1"/>
          </p:nvPr>
        </p:nvSpPr>
        <p:spPr>
          <a:xfrm>
            <a:off x="709581" y="990600"/>
            <a:ext cx="7754539" cy="5638800"/>
          </a:xfrm>
        </p:spPr>
        <p:txBody>
          <a:bodyPr>
            <a:normAutofit fontScale="92500" lnSpcReduction="10000"/>
          </a:bodyPr>
          <a:lstStyle/>
          <a:p>
            <a:r>
              <a:rPr lang="en-US" altLang="zh-CN" dirty="0"/>
              <a:t>Primary halogenoalkanes have at least two hydrogen atoms attached to the carbon of the carbon–halogen bond. </a:t>
            </a:r>
          </a:p>
          <a:p>
            <a:r>
              <a:rPr lang="en-US" altLang="zh-CN" dirty="0"/>
              <a:t>For example chloroethane: </a:t>
            </a:r>
          </a:p>
          <a:p>
            <a:endParaRPr lang="en-US" altLang="zh-CN" dirty="0"/>
          </a:p>
          <a:p>
            <a:r>
              <a:rPr lang="en-US" altLang="zh-CN" dirty="0"/>
              <a:t>The overall reaction that occurs with NaOH is: </a:t>
            </a:r>
          </a:p>
          <a:p>
            <a:endParaRPr lang="en-US" altLang="zh-CN" dirty="0"/>
          </a:p>
          <a:p>
            <a:r>
              <a:rPr lang="en-US" altLang="zh-CN" b="1" dirty="0">
                <a:solidFill>
                  <a:srgbClr val="C00000"/>
                </a:solidFill>
              </a:rPr>
              <a:t>As the hydrogen atoms are so small, the carbon atom is relatively open to attack by the nucleophile</a:t>
            </a:r>
            <a:r>
              <a:rPr lang="en-US" altLang="zh-CN" dirty="0"/>
              <a:t>. </a:t>
            </a:r>
          </a:p>
          <a:p>
            <a:r>
              <a:rPr lang="en-US" altLang="zh-CN" dirty="0"/>
              <a:t>An unstable </a:t>
            </a:r>
            <a:r>
              <a:rPr lang="en-US" altLang="zh-CN" b="1" dirty="0">
                <a:solidFill>
                  <a:srgbClr val="C00000"/>
                </a:solidFill>
              </a:rPr>
              <a:t>transition state</a:t>
            </a:r>
            <a:r>
              <a:rPr lang="en-US" altLang="zh-CN" b="1" dirty="0"/>
              <a:t> </a:t>
            </a:r>
            <a:r>
              <a:rPr lang="en-US" altLang="zh-CN" dirty="0"/>
              <a:t>is formed in which the carbon is weakly bonded to both the halogen and the nucleophile. </a:t>
            </a:r>
          </a:p>
          <a:p>
            <a:r>
              <a:rPr lang="en-US" altLang="zh-CN" dirty="0"/>
              <a:t>The carbon–halogen bond then breaks </a:t>
            </a:r>
            <a:r>
              <a:rPr lang="en-US" altLang="zh-CN" b="1" dirty="0">
                <a:solidFill>
                  <a:srgbClr val="C00000"/>
                </a:solidFill>
              </a:rPr>
              <a:t>heterolytically</a:t>
            </a:r>
            <a:r>
              <a:rPr lang="en-US" altLang="zh-CN" dirty="0"/>
              <a:t>, releasing Cl</a:t>
            </a:r>
            <a:r>
              <a:rPr lang="en-US" altLang="zh-CN" baseline="30000" dirty="0"/>
              <a:t>−</a:t>
            </a:r>
            <a:r>
              <a:rPr lang="en-US" altLang="zh-CN" dirty="0"/>
              <a:t> and forming the alcohol product.</a:t>
            </a:r>
            <a:endParaRPr lang="zh-CN" altLang="en-US" dirty="0"/>
          </a:p>
        </p:txBody>
      </p:sp>
      <p:pic>
        <p:nvPicPr>
          <p:cNvPr id="4" name="图片 3"/>
          <p:cNvPicPr>
            <a:picLocks noChangeAspect="1"/>
          </p:cNvPicPr>
          <p:nvPr/>
        </p:nvPicPr>
        <p:blipFill>
          <a:blip r:embed="rId2">
            <a:lum bright="-20000" contrast="40000"/>
          </a:blip>
          <a:stretch>
            <a:fillRect/>
          </a:stretch>
        </p:blipFill>
        <p:spPr>
          <a:xfrm>
            <a:off x="4572000" y="1752600"/>
            <a:ext cx="1727645" cy="1133798"/>
          </a:xfrm>
          <a:prstGeom prst="rect">
            <a:avLst/>
          </a:prstGeom>
        </p:spPr>
      </p:pic>
      <p:pic>
        <p:nvPicPr>
          <p:cNvPr id="5" name="图片 4"/>
          <p:cNvPicPr>
            <a:picLocks noChangeAspect="1"/>
          </p:cNvPicPr>
          <p:nvPr/>
        </p:nvPicPr>
        <p:blipFill>
          <a:blip r:embed="rId3">
            <a:lum bright="-20000" contrast="40000"/>
          </a:blip>
          <a:stretch>
            <a:fillRect/>
          </a:stretch>
        </p:blipFill>
        <p:spPr>
          <a:xfrm>
            <a:off x="2101997" y="3352800"/>
            <a:ext cx="4940006" cy="4508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3320716"/>
            <a:ext cx="7754539" cy="3505200"/>
          </a:xfrm>
        </p:spPr>
        <p:txBody>
          <a:bodyPr>
            <a:normAutofit fontScale="92500" lnSpcReduction="10000"/>
          </a:bodyPr>
          <a:lstStyle/>
          <a:p>
            <a:r>
              <a:rPr lang="en-US" altLang="zh-CN" dirty="0"/>
              <a:t>Effectively this is </a:t>
            </a:r>
            <a:r>
              <a:rPr lang="en-US" altLang="zh-CN" b="1" dirty="0">
                <a:solidFill>
                  <a:srgbClr val="C00000"/>
                </a:solidFill>
              </a:rPr>
              <a:t>a one-step concerted reaction</a:t>
            </a:r>
            <a:r>
              <a:rPr lang="en-US" altLang="zh-CN" dirty="0"/>
              <a:t> with a </a:t>
            </a:r>
            <a:r>
              <a:rPr lang="en-US" altLang="zh-CN" b="1" dirty="0">
                <a:solidFill>
                  <a:srgbClr val="C00000"/>
                </a:solidFill>
              </a:rPr>
              <a:t>most</a:t>
            </a:r>
            <a:r>
              <a:rPr lang="en-US" altLang="zh-CN" dirty="0"/>
              <a:t> </a:t>
            </a:r>
            <a:r>
              <a:rPr lang="en-US" altLang="zh-CN" b="1" dirty="0">
                <a:solidFill>
                  <a:srgbClr val="C00000"/>
                </a:solidFill>
              </a:rPr>
              <a:t>unstable transition state</a:t>
            </a:r>
            <a:r>
              <a:rPr lang="en-US" altLang="zh-CN" dirty="0"/>
              <a:t>.</a:t>
            </a:r>
          </a:p>
          <a:p>
            <a:r>
              <a:rPr lang="en-US" altLang="zh-CN" dirty="0"/>
              <a:t>Because the mechanism is dependent on the concentration of both the halogenoalkane and the hydroxide ion, it is known as a </a:t>
            </a:r>
            <a:r>
              <a:rPr lang="en-US" altLang="zh-CN" b="1" dirty="0">
                <a:solidFill>
                  <a:srgbClr val="C00000"/>
                </a:solidFill>
              </a:rPr>
              <a:t>bimolecular reaction</a:t>
            </a:r>
            <a:r>
              <a:rPr lang="en-US" altLang="zh-CN" dirty="0"/>
              <a:t>.</a:t>
            </a:r>
          </a:p>
          <a:p>
            <a:r>
              <a:rPr lang="en-US" altLang="zh-CN" b="1" dirty="0">
                <a:solidFill>
                  <a:srgbClr val="C00000"/>
                </a:solidFill>
              </a:rPr>
              <a:t>rate = k [halogenoalkane] [nucleophile]</a:t>
            </a:r>
          </a:p>
          <a:p>
            <a:r>
              <a:rPr lang="en-US" altLang="zh-CN" dirty="0"/>
              <a:t>Therefore this mechanism is fully described as </a:t>
            </a:r>
            <a:r>
              <a:rPr lang="en-US" altLang="zh-CN" b="1" dirty="0">
                <a:solidFill>
                  <a:srgbClr val="C00000"/>
                </a:solidFill>
              </a:rPr>
              <a:t>S</a:t>
            </a:r>
            <a:r>
              <a:rPr lang="en-US" altLang="zh-CN" b="1" baseline="-25000" dirty="0">
                <a:solidFill>
                  <a:srgbClr val="C00000"/>
                </a:solidFill>
              </a:rPr>
              <a:t>N</a:t>
            </a:r>
            <a:r>
              <a:rPr lang="en-US" altLang="zh-CN" b="1" dirty="0">
                <a:solidFill>
                  <a:srgbClr val="C00000"/>
                </a:solidFill>
              </a:rPr>
              <a:t>2: substitution nucleophilic bimolecular</a:t>
            </a:r>
            <a:r>
              <a:rPr lang="en-US" altLang="zh-CN" dirty="0"/>
              <a:t>.</a:t>
            </a:r>
          </a:p>
        </p:txBody>
      </p:sp>
      <p:pic>
        <p:nvPicPr>
          <p:cNvPr id="4" name="图片 3"/>
          <p:cNvPicPr>
            <a:picLocks noChangeAspect="1"/>
          </p:cNvPicPr>
          <p:nvPr/>
        </p:nvPicPr>
        <p:blipFill>
          <a:blip r:embed="rId2">
            <a:lum bright="-20000" contrast="40000"/>
          </a:blip>
          <a:stretch>
            <a:fillRect/>
          </a:stretch>
        </p:blipFill>
        <p:spPr>
          <a:xfrm>
            <a:off x="740828" y="228600"/>
            <a:ext cx="7723292" cy="2502516"/>
          </a:xfrm>
          <a:prstGeom prst="rect">
            <a:avLst/>
          </a:prstGeom>
        </p:spPr>
      </p:pic>
      <p:sp>
        <p:nvSpPr>
          <p:cNvPr id="5" name="文本框 4"/>
          <p:cNvSpPr txBox="1"/>
          <p:nvPr/>
        </p:nvSpPr>
        <p:spPr>
          <a:xfrm>
            <a:off x="1219200" y="2731116"/>
            <a:ext cx="1828800" cy="369332"/>
          </a:xfrm>
          <a:prstGeom prst="rect">
            <a:avLst/>
          </a:prstGeom>
          <a:noFill/>
        </p:spPr>
        <p:txBody>
          <a:bodyPr wrap="square" rtlCol="0">
            <a:spAutoFit/>
          </a:bodyPr>
          <a:lstStyle/>
          <a:p>
            <a:r>
              <a:rPr lang="en-US" altLang="zh-CN" dirty="0"/>
              <a:t>Tetrahedral</a:t>
            </a:r>
            <a:endParaRPr lang="zh-CN" altLang="en-US" dirty="0"/>
          </a:p>
        </p:txBody>
      </p:sp>
      <p:sp>
        <p:nvSpPr>
          <p:cNvPr id="6" name="文本框 5"/>
          <p:cNvSpPr txBox="1"/>
          <p:nvPr/>
        </p:nvSpPr>
        <p:spPr>
          <a:xfrm>
            <a:off x="6248400" y="2731116"/>
            <a:ext cx="1828800" cy="369332"/>
          </a:xfrm>
          <a:prstGeom prst="rect">
            <a:avLst/>
          </a:prstGeom>
          <a:noFill/>
        </p:spPr>
        <p:txBody>
          <a:bodyPr wrap="square" rtlCol="0">
            <a:spAutoFit/>
          </a:bodyPr>
          <a:lstStyle/>
          <a:p>
            <a:r>
              <a:rPr lang="en-US" altLang="zh-CN" dirty="0"/>
              <a:t>Tetrahedral</a:t>
            </a:r>
            <a:endParaRPr lang="zh-CN" altLang="en-US" dirty="0"/>
          </a:p>
        </p:txBody>
      </p:sp>
      <p:sp>
        <p:nvSpPr>
          <p:cNvPr id="7" name="文本框 6"/>
          <p:cNvSpPr txBox="1"/>
          <p:nvPr/>
        </p:nvSpPr>
        <p:spPr>
          <a:xfrm>
            <a:off x="3367650" y="2731116"/>
            <a:ext cx="2438400" cy="369332"/>
          </a:xfrm>
          <a:prstGeom prst="rect">
            <a:avLst/>
          </a:prstGeom>
          <a:noFill/>
        </p:spPr>
        <p:txBody>
          <a:bodyPr wrap="square" rtlCol="0">
            <a:spAutoFit/>
          </a:bodyPr>
          <a:lstStyle/>
          <a:p>
            <a:r>
              <a:rPr lang="en-US" altLang="zh-CN" dirty="0"/>
              <a:t>Trigonal bipyramidal</a:t>
            </a:r>
            <a:endParaRPr lang="zh-CN" altLang="en-US" dirty="0"/>
          </a:p>
        </p:txBody>
      </p:sp>
      <p:sp>
        <p:nvSpPr>
          <p:cNvPr id="2" name="矩形 1"/>
          <p:cNvSpPr/>
          <p:nvPr/>
        </p:nvSpPr>
        <p:spPr>
          <a:xfrm>
            <a:off x="2834005" y="793115"/>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92420" y="793115"/>
            <a:ext cx="5334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57200"/>
            <a:ext cx="8241665" cy="6240145"/>
          </a:xfrm>
        </p:spPr>
        <p:txBody>
          <a:bodyPr>
            <a:normAutofit fontScale="90000" lnSpcReduction="10000"/>
          </a:bodyPr>
          <a:lstStyle/>
          <a:p>
            <a:r>
              <a:rPr lang="en-US" altLang="zh-CN" dirty="0"/>
              <a:t>Note that the nucleophile attacks the electrophilic carbon atom </a:t>
            </a:r>
            <a:r>
              <a:rPr lang="en-US" altLang="zh-CN" b="1" dirty="0">
                <a:solidFill>
                  <a:srgbClr val="C00000"/>
                </a:solidFill>
              </a:rPr>
              <a:t>on the opposite side from the leaving group</a:t>
            </a:r>
            <a:r>
              <a:rPr lang="en-US" altLang="zh-CN" dirty="0"/>
              <a:t>, which </a:t>
            </a:r>
            <a:r>
              <a:rPr lang="en-US" altLang="zh-CN" b="1" dirty="0">
                <a:solidFill>
                  <a:srgbClr val="C00000"/>
                </a:solidFill>
              </a:rPr>
              <a:t>causes an inversion of the arrangement of the atoms around the carbon atom</a:t>
            </a:r>
            <a:r>
              <a:rPr lang="en-US" altLang="zh-CN" dirty="0"/>
              <a:t>. </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If the carbon atom that halogen bonds to is a chiral carbon, then the configuration around this carbon atom would be converted to one form to the other.</a:t>
            </a:r>
          </a:p>
          <a:p>
            <a:r>
              <a:rPr lang="en-US" altLang="zh-CN" dirty="0"/>
              <a:t>Therefore, if the reactant only contain one single optical isomer, then the product would also be one optical isomer but only if the reactant exclusively undergo S</a:t>
            </a:r>
            <a:r>
              <a:rPr lang="en-US" altLang="zh-CN" baseline="-25000" dirty="0"/>
              <a:t>N</a:t>
            </a:r>
            <a:r>
              <a:rPr lang="en-US" altLang="zh-CN" dirty="0"/>
              <a:t>2 mechanism (actually not possible).</a:t>
            </a:r>
          </a:p>
          <a:p>
            <a:endParaRPr lang="zh-CN" altLang="en-US" dirty="0"/>
          </a:p>
        </p:txBody>
      </p:sp>
      <p:pic>
        <p:nvPicPr>
          <p:cNvPr id="2" name="图片 1"/>
          <p:cNvPicPr>
            <a:picLocks noChangeAspect="1"/>
          </p:cNvPicPr>
          <p:nvPr/>
        </p:nvPicPr>
        <p:blipFill>
          <a:blip r:embed="rId2"/>
          <a:stretch>
            <a:fillRect/>
          </a:stretch>
        </p:blipFill>
        <p:spPr>
          <a:xfrm>
            <a:off x="1524000" y="1828800"/>
            <a:ext cx="6531610" cy="2204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533400"/>
            <a:ext cx="7754539" cy="6096000"/>
          </a:xfrm>
        </p:spPr>
        <p:txBody>
          <a:bodyPr>
            <a:normAutofit/>
          </a:bodyPr>
          <a:lstStyle/>
          <a:p>
            <a:r>
              <a:rPr lang="en-US" altLang="zh-CN" dirty="0"/>
              <a:t>These configurations are a result of different spatial arrangements around tetrahedrally bonded carbon atoms. </a:t>
            </a:r>
          </a:p>
          <a:p>
            <a:r>
              <a:rPr lang="en-US" altLang="zh-CN" dirty="0"/>
              <a:t>This topic is discussed more fully in Section 20.3.</a:t>
            </a:r>
          </a:p>
          <a:p>
            <a:r>
              <a:rPr lang="en-US" altLang="zh-CN" dirty="0"/>
              <a:t>The S</a:t>
            </a:r>
            <a:r>
              <a:rPr lang="en-US" altLang="zh-CN" baseline="-25000" dirty="0"/>
              <a:t>N</a:t>
            </a:r>
            <a:r>
              <a:rPr lang="en-US" altLang="zh-CN" dirty="0"/>
              <a:t>2 mechanism is described as </a:t>
            </a:r>
            <a:r>
              <a:rPr lang="en-US" altLang="zh-CN" b="1" dirty="0">
                <a:solidFill>
                  <a:srgbClr val="C00000"/>
                </a:solidFill>
              </a:rPr>
              <a:t>stereospecific because the three-dimensional arrangement of the reactants determines the three-dimensional configuration of the products</a:t>
            </a:r>
            <a:r>
              <a:rPr lang="en-US" altLang="zh-CN" dirty="0"/>
              <a:t>. </a:t>
            </a:r>
          </a:p>
          <a:p>
            <a:r>
              <a:rPr lang="en-US" altLang="zh-CN" dirty="0"/>
              <a:t>This happens because bond formation comes at the same time as bond cleavage in the transition state, so the stereochemistry of the carbon attacked is not lost.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457200"/>
            <a:ext cx="7754539" cy="6172200"/>
          </a:xfrm>
        </p:spPr>
        <p:txBody>
          <a:bodyPr>
            <a:normAutofit lnSpcReduction="10000"/>
          </a:bodyPr>
          <a:lstStyle/>
          <a:p>
            <a:r>
              <a:rPr lang="en-US" altLang="zh-CN" dirty="0"/>
              <a:t>Stereospecific reactions are important in the synthesis of biological molecules such as amino acids, and in many drug syntheses.</a:t>
            </a:r>
          </a:p>
          <a:p>
            <a:r>
              <a:rPr lang="en-US" altLang="zh-CN" b="1" dirty="0">
                <a:solidFill>
                  <a:srgbClr val="C00000"/>
                </a:solidFill>
              </a:rPr>
              <a:t>The S</a:t>
            </a:r>
            <a:r>
              <a:rPr lang="en-US" altLang="zh-CN" b="1" baseline="-25000" dirty="0">
                <a:solidFill>
                  <a:srgbClr val="C00000"/>
                </a:solidFill>
              </a:rPr>
              <a:t>N</a:t>
            </a:r>
            <a:r>
              <a:rPr lang="en-US" altLang="zh-CN" b="1" dirty="0">
                <a:solidFill>
                  <a:srgbClr val="C00000"/>
                </a:solidFill>
              </a:rPr>
              <a:t>2 mechanism is favoured by polar, aprotic solvents</a:t>
            </a:r>
            <a:r>
              <a:rPr lang="en-US" altLang="zh-CN" dirty="0"/>
              <a:t>. </a:t>
            </a:r>
          </a:p>
          <a:p>
            <a:r>
              <a:rPr lang="en-US" altLang="zh-CN" b="1" dirty="0">
                <a:solidFill>
                  <a:srgbClr val="C00000"/>
                </a:solidFill>
              </a:rPr>
              <a:t>Aprotic solvents are those which are not able to form hydrogen bonds as they do not contain –OH or –NH bonds, although they may have strong dipoles</a:t>
            </a:r>
            <a:r>
              <a:rPr lang="en-US" altLang="zh-CN" dirty="0"/>
              <a:t>. </a:t>
            </a:r>
          </a:p>
          <a:p>
            <a:r>
              <a:rPr lang="en-US" altLang="zh-CN" dirty="0"/>
              <a:t>This means they solvate the metal cation (e.g. Na</a:t>
            </a:r>
            <a:r>
              <a:rPr lang="en-US" altLang="zh-CN" baseline="30000" dirty="0"/>
              <a:t>+</a:t>
            </a:r>
            <a:r>
              <a:rPr lang="en-US" altLang="zh-CN" dirty="0"/>
              <a:t>) rather than the nucleophile (OH</a:t>
            </a:r>
            <a:r>
              <a:rPr lang="en-US" altLang="zh-CN" baseline="30000" dirty="0"/>
              <a:t>–</a:t>
            </a:r>
            <a:r>
              <a:rPr lang="en-US" altLang="zh-CN" dirty="0"/>
              <a:t>). </a:t>
            </a:r>
          </a:p>
          <a:p>
            <a:r>
              <a:rPr lang="en-US" altLang="zh-CN" dirty="0"/>
              <a:t>The unsolvated, bare nucleophile is less stable and this increases the reaction rate.</a:t>
            </a:r>
          </a:p>
          <a:p>
            <a:r>
              <a:rPr lang="en-US" altLang="zh-CN" b="1" dirty="0">
                <a:solidFill>
                  <a:srgbClr val="C00000"/>
                </a:solidFill>
              </a:rPr>
              <a:t>Suitable solvents include propanone, (CH</a:t>
            </a:r>
            <a:r>
              <a:rPr lang="en-US" altLang="zh-CN" b="1" baseline="-25000" dirty="0">
                <a:solidFill>
                  <a:srgbClr val="C00000"/>
                </a:solidFill>
              </a:rPr>
              <a:t>3</a:t>
            </a:r>
            <a:r>
              <a:rPr lang="en-US" altLang="zh-CN" b="1" dirty="0">
                <a:solidFill>
                  <a:srgbClr val="C00000"/>
                </a:solidFill>
              </a:rPr>
              <a:t>)</a:t>
            </a:r>
            <a:r>
              <a:rPr lang="en-US" altLang="zh-CN" b="1" baseline="-25000" dirty="0">
                <a:solidFill>
                  <a:srgbClr val="C00000"/>
                </a:solidFill>
              </a:rPr>
              <a:t>2</a:t>
            </a:r>
            <a:r>
              <a:rPr lang="en-US" altLang="zh-CN" b="1" dirty="0">
                <a:solidFill>
                  <a:srgbClr val="C00000"/>
                </a:solidFill>
              </a:rPr>
              <a:t>CO, and ethanenitrile, CH</a:t>
            </a:r>
            <a:r>
              <a:rPr lang="en-US" altLang="zh-CN" b="1" baseline="-25000" dirty="0">
                <a:solidFill>
                  <a:srgbClr val="C00000"/>
                </a:solidFill>
              </a:rPr>
              <a:t>3</a:t>
            </a:r>
            <a:r>
              <a:rPr lang="en-US" altLang="zh-CN" b="1" dirty="0">
                <a:solidFill>
                  <a:srgbClr val="C00000"/>
                </a:solidFill>
              </a:rPr>
              <a:t>CN</a:t>
            </a:r>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368300"/>
            <a:ext cx="8534400" cy="6259195"/>
          </a:xfrm>
        </p:spPr>
        <p:txBody>
          <a:bodyPr>
            <a:normAutofit lnSpcReduction="10000"/>
          </a:bodyPr>
          <a:lstStyle/>
          <a:p>
            <a:r>
              <a:rPr lang="en-US" altLang="zh-CN" sz="2800" b="1" dirty="0">
                <a:solidFill>
                  <a:srgbClr val="C00000"/>
                </a:solidFill>
              </a:rPr>
              <a:t>Reduction: </a:t>
            </a:r>
            <a:r>
              <a:rPr lang="en-US" altLang="zh-CN" sz="2800" dirty="0"/>
              <a:t>Reactions that involve the addition of hydrogen atom(s) or the removal of oxygen atom(s) from the organic molecules.</a:t>
            </a:r>
          </a:p>
          <a:p>
            <a:r>
              <a:rPr lang="en-US" altLang="zh-CN" sz="2800" dirty="0"/>
              <a:t>Can be considered as the reverse reaction of oxidation.</a:t>
            </a:r>
          </a:p>
          <a:p>
            <a:pPr lvl="2"/>
            <a:endParaRPr lang="en-US" altLang="zh-CN" dirty="0"/>
          </a:p>
          <a:p>
            <a:r>
              <a:rPr lang="en-US" altLang="zh-CN" sz="2800" dirty="0"/>
              <a:t>for example</a:t>
            </a:r>
          </a:p>
          <a:p>
            <a:pPr marL="457200" lvl="1" indent="0">
              <a:buNone/>
            </a:pPr>
            <a:r>
              <a:rPr lang="en-US" altLang="zh-CN" sz="2800" dirty="0"/>
              <a:t>4 CH</a:t>
            </a:r>
            <a:r>
              <a:rPr lang="en-US" altLang="zh-CN" sz="2800" baseline="-25000" dirty="0"/>
              <a:t>3</a:t>
            </a:r>
            <a:r>
              <a:rPr lang="en-US" altLang="zh-CN" sz="2800" dirty="0"/>
              <a:t>COCH</a:t>
            </a:r>
            <a:r>
              <a:rPr lang="en-US" altLang="zh-CN" sz="2800" baseline="-25000" dirty="0"/>
              <a:t>3</a:t>
            </a:r>
            <a:r>
              <a:rPr lang="en-US" altLang="zh-CN" sz="2800" dirty="0"/>
              <a:t> + NaBH</a:t>
            </a:r>
            <a:r>
              <a:rPr lang="en-US" altLang="zh-CN" sz="2800" baseline="-25000" dirty="0"/>
              <a:t>4</a:t>
            </a:r>
            <a:r>
              <a:rPr lang="en-US" altLang="zh-CN" sz="2800" dirty="0"/>
              <a:t> + 4 H</a:t>
            </a:r>
            <a:r>
              <a:rPr lang="en-US" altLang="zh-CN" sz="2800" baseline="-25000" dirty="0"/>
              <a:t>2</a:t>
            </a:r>
            <a:r>
              <a:rPr lang="en-US" altLang="zh-CN" sz="2800" dirty="0"/>
              <a:t>O </a:t>
            </a:r>
            <a:r>
              <a:rPr lang="zh-CN" altLang="en-US" sz="2800" dirty="0"/>
              <a:t>→ </a:t>
            </a:r>
            <a:r>
              <a:rPr lang="en-US" altLang="zh-CN" sz="2800" dirty="0"/>
              <a:t>4 CH</a:t>
            </a:r>
            <a:r>
              <a:rPr lang="en-US" altLang="zh-CN" sz="2800" baseline="-25000" dirty="0"/>
              <a:t>3</a:t>
            </a:r>
            <a:r>
              <a:rPr lang="en-US" altLang="zh-CN" sz="2800" dirty="0"/>
              <a:t>CH(OH)CH</a:t>
            </a:r>
            <a:r>
              <a:rPr lang="en-US" altLang="zh-CN" sz="2800" baseline="-25000" dirty="0"/>
              <a:t>3</a:t>
            </a:r>
            <a:r>
              <a:rPr lang="en-US" altLang="zh-CN" sz="2800" dirty="0"/>
              <a:t> + H</a:t>
            </a:r>
            <a:r>
              <a:rPr lang="en-US" altLang="zh-CN" sz="2800" baseline="-25000" dirty="0"/>
              <a:t>3</a:t>
            </a:r>
            <a:r>
              <a:rPr lang="en-US" altLang="zh-CN" sz="2800" dirty="0"/>
              <a:t>BO</a:t>
            </a:r>
            <a:r>
              <a:rPr lang="en-US" altLang="zh-CN" sz="2800" baseline="-25000" dirty="0"/>
              <a:t>3</a:t>
            </a:r>
            <a:r>
              <a:rPr lang="en-US" altLang="zh-CN" sz="2800" dirty="0"/>
              <a:t> + NaOH</a:t>
            </a:r>
          </a:p>
          <a:p>
            <a:pPr marL="457200" lvl="1" indent="0">
              <a:buNone/>
            </a:pPr>
            <a:r>
              <a:rPr lang="en-US" altLang="zh-CN" sz="2800" dirty="0"/>
              <a:t>OR</a:t>
            </a:r>
          </a:p>
          <a:p>
            <a:pPr marL="457200" lvl="1" indent="0">
              <a:buNone/>
            </a:pPr>
            <a:r>
              <a:rPr lang="en-US" altLang="zh-CN" sz="2800" dirty="0"/>
              <a:t>CH</a:t>
            </a:r>
            <a:r>
              <a:rPr lang="en-US" altLang="zh-CN" sz="2800" baseline="-25000" dirty="0"/>
              <a:t>3</a:t>
            </a:r>
            <a:r>
              <a:rPr lang="en-US" altLang="zh-CN" sz="2800" dirty="0"/>
              <a:t>COCH</a:t>
            </a:r>
            <a:r>
              <a:rPr lang="en-US" altLang="zh-CN" sz="2800" baseline="-25000" dirty="0"/>
              <a:t>3</a:t>
            </a:r>
            <a:r>
              <a:rPr lang="en-US" altLang="zh-CN" sz="2800" dirty="0"/>
              <a:t> + 2 [H] </a:t>
            </a:r>
            <a:r>
              <a:rPr lang="zh-CN" altLang="en-US" sz="2800" dirty="0"/>
              <a:t>→ </a:t>
            </a:r>
            <a:r>
              <a:rPr lang="en-US" altLang="zh-CN" sz="2800" dirty="0"/>
              <a:t>CH</a:t>
            </a:r>
            <a:r>
              <a:rPr lang="en-US" altLang="zh-CN" sz="2800" baseline="-25000" dirty="0"/>
              <a:t>3</a:t>
            </a:r>
            <a:r>
              <a:rPr lang="en-US" altLang="zh-CN" sz="2800" dirty="0"/>
              <a:t>CH(OH)CH</a:t>
            </a:r>
            <a:r>
              <a:rPr lang="en-US" altLang="zh-CN" sz="2800" baseline="-25000" dirty="0"/>
              <a:t>3</a:t>
            </a:r>
          </a:p>
          <a:p>
            <a:pPr marL="457200" lvl="1" indent="0">
              <a:buNone/>
            </a:pPr>
            <a:r>
              <a:rPr lang="en-US" altLang="zh-CN" sz="2800" dirty="0"/>
              <a:t>where [H] refer to any reductant that provides one hydrogen atom</a:t>
            </a:r>
            <a:r>
              <a:rPr lang="en-AU" altLang="en-US" sz="2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fontScale="90000"/>
          </a:bodyPr>
          <a:lstStyle/>
          <a:p>
            <a:r>
              <a:rPr lang="en-US" altLang="zh-CN" sz="3200" b="1" dirty="0">
                <a:solidFill>
                  <a:srgbClr val="C00000"/>
                </a:solidFill>
              </a:rPr>
              <a:t>Tertiary halogenoalkane: S</a:t>
            </a:r>
            <a:r>
              <a:rPr lang="en-US" altLang="zh-CN" sz="3200" b="1" baseline="-25000" dirty="0">
                <a:solidFill>
                  <a:srgbClr val="C00000"/>
                </a:solidFill>
              </a:rPr>
              <a:t>N</a:t>
            </a:r>
            <a:r>
              <a:rPr lang="en-US" altLang="zh-CN" sz="3200" b="1" dirty="0">
                <a:solidFill>
                  <a:srgbClr val="C00000"/>
                </a:solidFill>
              </a:rPr>
              <a:t>1 mechanism</a:t>
            </a:r>
            <a:endParaRPr lang="zh-CN" altLang="en-US" sz="3200" b="1" dirty="0">
              <a:solidFill>
                <a:srgbClr val="C00000"/>
              </a:solidFill>
            </a:endParaRPr>
          </a:p>
        </p:txBody>
      </p:sp>
      <p:sp>
        <p:nvSpPr>
          <p:cNvPr id="3" name="内容占位符 2"/>
          <p:cNvSpPr>
            <a:spLocks noGrp="1"/>
          </p:cNvSpPr>
          <p:nvPr>
            <p:ph idx="1"/>
          </p:nvPr>
        </p:nvSpPr>
        <p:spPr>
          <a:xfrm>
            <a:off x="709581" y="990600"/>
            <a:ext cx="7754539" cy="5638800"/>
          </a:xfrm>
        </p:spPr>
        <p:txBody>
          <a:bodyPr>
            <a:normAutofit/>
          </a:bodyPr>
          <a:lstStyle/>
          <a:p>
            <a:r>
              <a:rPr lang="en-US" altLang="zh-CN" dirty="0"/>
              <a:t>Tertiary halogenoalkanes have three alkyl groups attached to the carbon of the carbon–halogen bond. </a:t>
            </a:r>
          </a:p>
          <a:p>
            <a:r>
              <a:rPr lang="en-US" altLang="zh-CN" dirty="0"/>
              <a:t>2-chloro-2-methylpropane is an example:</a:t>
            </a:r>
          </a:p>
          <a:p>
            <a:endParaRPr lang="en-US" altLang="zh-CN" dirty="0"/>
          </a:p>
          <a:p>
            <a:endParaRPr lang="en-US" altLang="zh-CN" dirty="0"/>
          </a:p>
          <a:p>
            <a:r>
              <a:rPr lang="en-US" altLang="zh-CN" dirty="0"/>
              <a:t>The overall reaction that occurs with NaOH is:</a:t>
            </a:r>
          </a:p>
          <a:p>
            <a:endParaRPr lang="en-US" altLang="zh-CN" dirty="0"/>
          </a:p>
          <a:p>
            <a:endParaRPr lang="zh-CN" altLang="en-US" dirty="0"/>
          </a:p>
        </p:txBody>
      </p:sp>
      <p:pic>
        <p:nvPicPr>
          <p:cNvPr id="4" name="图片 3"/>
          <p:cNvPicPr>
            <a:picLocks noChangeAspect="1"/>
          </p:cNvPicPr>
          <p:nvPr/>
        </p:nvPicPr>
        <p:blipFill>
          <a:blip r:embed="rId2">
            <a:lum bright="-20000" contrast="40000"/>
          </a:blip>
          <a:stretch>
            <a:fillRect/>
          </a:stretch>
        </p:blipFill>
        <p:spPr>
          <a:xfrm>
            <a:off x="3352800" y="2450765"/>
            <a:ext cx="1727579" cy="1359235"/>
          </a:xfrm>
          <a:prstGeom prst="rect">
            <a:avLst/>
          </a:prstGeom>
        </p:spPr>
      </p:pic>
      <p:pic>
        <p:nvPicPr>
          <p:cNvPr id="5" name="图片 4"/>
          <p:cNvPicPr>
            <a:picLocks noChangeAspect="1"/>
          </p:cNvPicPr>
          <p:nvPr/>
        </p:nvPicPr>
        <p:blipFill>
          <a:blip r:embed="rId3">
            <a:lum bright="-20000" contrast="40000"/>
          </a:blip>
          <a:stretch>
            <a:fillRect/>
          </a:stretch>
        </p:blipFill>
        <p:spPr>
          <a:xfrm>
            <a:off x="443603" y="4551947"/>
            <a:ext cx="8286494" cy="894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609600"/>
            <a:ext cx="7754539" cy="6019800"/>
          </a:xfrm>
        </p:spPr>
        <p:txBody>
          <a:bodyPr>
            <a:normAutofit lnSpcReduction="10000"/>
          </a:bodyPr>
          <a:lstStyle/>
          <a:p>
            <a:r>
              <a:rPr lang="en-US" altLang="zh-CN" dirty="0"/>
              <a:t>Here the presence of the three alkyl groups around the carbon of the carbon–halogen bond causes what is called </a:t>
            </a:r>
            <a:r>
              <a:rPr lang="en-US" altLang="zh-CN" b="1" dirty="0">
                <a:solidFill>
                  <a:srgbClr val="C00000"/>
                </a:solidFill>
              </a:rPr>
              <a:t>steric hindrance, meaning that these large groups make it difficult for an incoming group (the nucleophile) to attack this carbon atom</a:t>
            </a:r>
            <a:r>
              <a:rPr lang="en-US" altLang="zh-CN" dirty="0"/>
              <a:t>. </a:t>
            </a:r>
          </a:p>
          <a:p>
            <a:r>
              <a:rPr lang="en-US" altLang="zh-CN" dirty="0"/>
              <a:t>Instead, </a:t>
            </a:r>
            <a:r>
              <a:rPr lang="en-US" altLang="zh-CN" b="1" dirty="0">
                <a:solidFill>
                  <a:srgbClr val="C00000"/>
                </a:solidFill>
              </a:rPr>
              <a:t>the first step </a:t>
            </a:r>
            <a:r>
              <a:rPr lang="en-US" altLang="zh-CN" dirty="0"/>
              <a:t>of this type of reaction </a:t>
            </a:r>
            <a:r>
              <a:rPr lang="en-US" altLang="zh-CN" b="1" dirty="0">
                <a:solidFill>
                  <a:srgbClr val="C00000"/>
                </a:solidFill>
              </a:rPr>
              <a:t>only involves the breaking of the carbon–halogen bond heterolytically</a:t>
            </a:r>
            <a:r>
              <a:rPr lang="en-US" altLang="zh-CN" dirty="0"/>
              <a:t>. </a:t>
            </a:r>
          </a:p>
          <a:p>
            <a:r>
              <a:rPr lang="en-US" altLang="zh-CN" dirty="0"/>
              <a:t>As the halide ion is detached, this leaves the carbon atom with a temporary positive charge, which is known as a </a:t>
            </a:r>
            <a:r>
              <a:rPr lang="en-US" altLang="zh-CN" b="1" dirty="0">
                <a:solidFill>
                  <a:srgbClr val="C00000"/>
                </a:solidFill>
              </a:rPr>
              <a:t>carbocation intermediate</a:t>
            </a:r>
            <a:r>
              <a:rPr lang="en-US" altLang="zh-CN" dirty="0"/>
              <a:t>. </a:t>
            </a:r>
          </a:p>
          <a:p>
            <a:r>
              <a:rPr lang="en-US" altLang="zh-CN" dirty="0"/>
              <a:t>This is </a:t>
            </a:r>
            <a:r>
              <a:rPr lang="en-US" altLang="zh-CN" b="1" dirty="0">
                <a:solidFill>
                  <a:srgbClr val="C00000"/>
                </a:solidFill>
              </a:rPr>
              <a:t>then attacked by the nucleophile in the second step </a:t>
            </a:r>
            <a:r>
              <a:rPr lang="en-US" altLang="zh-CN" dirty="0"/>
              <a:t>of the reaction, leading to </a:t>
            </a:r>
            <a:r>
              <a:rPr lang="en-US" altLang="zh-CN" b="1" dirty="0">
                <a:solidFill>
                  <a:srgbClr val="C00000"/>
                </a:solidFill>
              </a:rPr>
              <a:t>the formation of a new bond</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1447800" y="685800"/>
            <a:ext cx="6633705" cy="2286000"/>
          </a:xfrm>
          <a:prstGeom prst="rect">
            <a:avLst/>
          </a:prstGeom>
        </p:spPr>
      </p:pic>
      <p:pic>
        <p:nvPicPr>
          <p:cNvPr id="3" name="图片 2"/>
          <p:cNvPicPr>
            <a:picLocks noChangeAspect="1"/>
          </p:cNvPicPr>
          <p:nvPr/>
        </p:nvPicPr>
        <p:blipFill>
          <a:blip r:embed="rId3">
            <a:lum bright="-20000" contrast="40000"/>
          </a:blip>
          <a:stretch>
            <a:fillRect/>
          </a:stretch>
        </p:blipFill>
        <p:spPr>
          <a:xfrm>
            <a:off x="1447800" y="3733800"/>
            <a:ext cx="6633705" cy="1772288"/>
          </a:xfrm>
          <a:prstGeom prst="rect">
            <a:avLst/>
          </a:prstGeom>
        </p:spPr>
      </p:pic>
      <p:sp>
        <p:nvSpPr>
          <p:cNvPr id="4" name="文本框 3"/>
          <p:cNvSpPr txBox="1"/>
          <p:nvPr/>
        </p:nvSpPr>
        <p:spPr>
          <a:xfrm>
            <a:off x="2057400" y="3124200"/>
            <a:ext cx="1828800" cy="369332"/>
          </a:xfrm>
          <a:prstGeom prst="rect">
            <a:avLst/>
          </a:prstGeom>
          <a:noFill/>
        </p:spPr>
        <p:txBody>
          <a:bodyPr wrap="square" rtlCol="0">
            <a:spAutoFit/>
          </a:bodyPr>
          <a:lstStyle/>
          <a:p>
            <a:r>
              <a:rPr lang="en-US" altLang="zh-CN" dirty="0"/>
              <a:t>Tetrahedral</a:t>
            </a:r>
            <a:endParaRPr lang="zh-CN" altLang="en-US" dirty="0"/>
          </a:p>
        </p:txBody>
      </p:sp>
      <p:sp>
        <p:nvSpPr>
          <p:cNvPr id="5" name="文本框 4"/>
          <p:cNvSpPr txBox="1"/>
          <p:nvPr/>
        </p:nvSpPr>
        <p:spPr>
          <a:xfrm>
            <a:off x="1524000" y="5561690"/>
            <a:ext cx="2057400" cy="369332"/>
          </a:xfrm>
          <a:prstGeom prst="rect">
            <a:avLst/>
          </a:prstGeom>
          <a:noFill/>
        </p:spPr>
        <p:txBody>
          <a:bodyPr wrap="square" rtlCol="0">
            <a:spAutoFit/>
          </a:bodyPr>
          <a:lstStyle/>
          <a:p>
            <a:r>
              <a:rPr lang="en-US" altLang="zh-CN" dirty="0"/>
              <a:t>Triangular planar</a:t>
            </a:r>
            <a:endParaRPr lang="zh-CN" altLang="en-US" dirty="0"/>
          </a:p>
        </p:txBody>
      </p:sp>
      <p:sp>
        <p:nvSpPr>
          <p:cNvPr id="6" name="文本框 5"/>
          <p:cNvSpPr txBox="1"/>
          <p:nvPr/>
        </p:nvSpPr>
        <p:spPr>
          <a:xfrm>
            <a:off x="5181600" y="3059668"/>
            <a:ext cx="1981200" cy="369332"/>
          </a:xfrm>
          <a:prstGeom prst="rect">
            <a:avLst/>
          </a:prstGeom>
          <a:noFill/>
        </p:spPr>
        <p:txBody>
          <a:bodyPr wrap="square" rtlCol="0">
            <a:spAutoFit/>
          </a:bodyPr>
          <a:lstStyle/>
          <a:p>
            <a:r>
              <a:rPr lang="en-US" altLang="zh-CN" dirty="0"/>
              <a:t>Triangular planar</a:t>
            </a:r>
            <a:endParaRPr lang="zh-CN" altLang="en-US" dirty="0"/>
          </a:p>
        </p:txBody>
      </p:sp>
      <p:sp>
        <p:nvSpPr>
          <p:cNvPr id="7" name="文本框 6"/>
          <p:cNvSpPr txBox="1"/>
          <p:nvPr/>
        </p:nvSpPr>
        <p:spPr>
          <a:xfrm>
            <a:off x="6400800" y="5561690"/>
            <a:ext cx="1828800" cy="369332"/>
          </a:xfrm>
          <a:prstGeom prst="rect">
            <a:avLst/>
          </a:prstGeom>
          <a:noFill/>
        </p:spPr>
        <p:txBody>
          <a:bodyPr wrap="square" rtlCol="0">
            <a:spAutoFit/>
          </a:bodyPr>
          <a:lstStyle/>
          <a:p>
            <a:r>
              <a:rPr lang="en-US" altLang="zh-CN" dirty="0"/>
              <a:t>Tetrahedral</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9581" y="990600"/>
            <a:ext cx="7754539" cy="5638800"/>
          </a:xfrm>
        </p:spPr>
        <p:txBody>
          <a:bodyPr>
            <a:normAutofit fontScale="92500" lnSpcReduction="10000"/>
          </a:bodyPr>
          <a:lstStyle/>
          <a:p>
            <a:r>
              <a:rPr lang="en-US" altLang="zh-CN" dirty="0"/>
              <a:t>Another reason which favors this mechanism in tertiary halogenoalkanes is that </a:t>
            </a:r>
            <a:r>
              <a:rPr lang="en-US" altLang="zh-CN" b="1" dirty="0">
                <a:solidFill>
                  <a:srgbClr val="C00000"/>
                </a:solidFill>
              </a:rPr>
              <a:t>the carbocation is stabilized by the presence of the three alkyl groups, as each of these has an electron-donating or positive inductive effect</a:t>
            </a:r>
            <a:r>
              <a:rPr lang="en-US" altLang="zh-CN" dirty="0"/>
              <a:t>, shown by the blue arrows in the diagram. </a:t>
            </a:r>
          </a:p>
          <a:p>
            <a:r>
              <a:rPr lang="en-US" altLang="zh-CN" dirty="0"/>
              <a:t>This stabilizing effect helps the carbocation to persist for long enough for the second step to occur.</a:t>
            </a:r>
          </a:p>
          <a:p>
            <a:r>
              <a:rPr lang="en-US" altLang="zh-CN" dirty="0"/>
              <a:t>Because </a:t>
            </a:r>
            <a:r>
              <a:rPr lang="en-US" altLang="zh-CN" b="1" dirty="0">
                <a:solidFill>
                  <a:srgbClr val="C00000"/>
                </a:solidFill>
              </a:rPr>
              <a:t>the slow step of this reaction, the rate-determining step, is determined by the concentration only of the halogenoalkane</a:t>
            </a:r>
            <a:r>
              <a:rPr lang="en-US" altLang="zh-CN" dirty="0"/>
              <a:t>, it is described as a </a:t>
            </a:r>
            <a:r>
              <a:rPr lang="en-US" altLang="zh-CN" b="1" dirty="0">
                <a:solidFill>
                  <a:srgbClr val="C00000"/>
                </a:solidFill>
              </a:rPr>
              <a:t>unimolecular</a:t>
            </a:r>
            <a:r>
              <a:rPr lang="en-US" altLang="zh-CN" dirty="0"/>
              <a:t> reaction.</a:t>
            </a:r>
          </a:p>
          <a:p>
            <a:r>
              <a:rPr lang="en-US" altLang="zh-CN" b="1" dirty="0">
                <a:solidFill>
                  <a:srgbClr val="C00000"/>
                </a:solidFill>
              </a:rPr>
              <a:t>rate = k [halogenoalkane]</a:t>
            </a:r>
          </a:p>
          <a:p>
            <a:r>
              <a:rPr lang="en-US" altLang="zh-CN" dirty="0"/>
              <a:t>Therefore this reaction mechanism is fully described as S</a:t>
            </a:r>
            <a:r>
              <a:rPr lang="en-US" altLang="zh-CN" baseline="-25000" dirty="0"/>
              <a:t>N</a:t>
            </a:r>
            <a:r>
              <a:rPr lang="en-US" altLang="zh-CN" dirty="0"/>
              <a:t>1: </a:t>
            </a:r>
            <a:r>
              <a:rPr lang="en-US" altLang="zh-CN" b="1" dirty="0">
                <a:solidFill>
                  <a:srgbClr val="C00000"/>
                </a:solidFill>
              </a:rPr>
              <a:t>substitution nucleophilic unimolecular</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0395" y="381000"/>
            <a:ext cx="8279130" cy="6328410"/>
          </a:xfrm>
        </p:spPr>
        <p:txBody>
          <a:bodyPr/>
          <a:lstStyle/>
          <a:p>
            <a:r>
              <a:rPr lang="en-US" altLang="zh-CN" sz="1800" dirty="0"/>
              <a:t>The </a:t>
            </a:r>
            <a:r>
              <a:rPr lang="en-US" altLang="zh-CN" sz="1800" b="1" dirty="0">
                <a:solidFill>
                  <a:srgbClr val="C00000"/>
                </a:solidFill>
              </a:rPr>
              <a:t>carbocation intermediate </a:t>
            </a:r>
            <a:r>
              <a:rPr lang="en-US" altLang="zh-CN" sz="1800" dirty="0"/>
              <a:t>has a trigonal planar shape since it is no longer experiencing the sp</a:t>
            </a:r>
            <a:r>
              <a:rPr lang="en-US" altLang="zh-CN" sz="1800" baseline="30000" dirty="0"/>
              <a:t>3</a:t>
            </a:r>
            <a:r>
              <a:rPr lang="en-US" altLang="zh-CN" sz="1800" dirty="0"/>
              <a:t> hybridization but </a:t>
            </a:r>
            <a:r>
              <a:rPr lang="en-US" altLang="zh-CN" sz="1800" b="1" dirty="0">
                <a:solidFill>
                  <a:srgbClr val="C00000"/>
                </a:solidFill>
              </a:rPr>
              <a:t>sp</a:t>
            </a:r>
            <a:r>
              <a:rPr lang="en-US" altLang="zh-CN" sz="1800" b="1" baseline="30000" dirty="0">
                <a:solidFill>
                  <a:srgbClr val="C00000"/>
                </a:solidFill>
              </a:rPr>
              <a:t>2</a:t>
            </a:r>
            <a:r>
              <a:rPr lang="en-US" altLang="zh-CN" sz="1800" b="1" dirty="0">
                <a:solidFill>
                  <a:srgbClr val="C00000"/>
                </a:solidFill>
              </a:rPr>
              <a:t> instead with another vacant 2p orbital</a:t>
            </a:r>
            <a:r>
              <a:rPr lang="en-US" altLang="zh-CN" sz="1800" dirty="0"/>
              <a:t>, which means the nucleophile can attack from either of the two (up and under) position in the second step. </a:t>
            </a:r>
          </a:p>
          <a:p>
            <a:r>
              <a:rPr lang="en-US" altLang="zh-CN" sz="1800" dirty="0"/>
              <a:t>This means that </a:t>
            </a:r>
            <a:r>
              <a:rPr lang="en-US" altLang="zh-CN" sz="1800" b="1" dirty="0">
                <a:solidFill>
                  <a:srgbClr val="C00000"/>
                </a:solidFill>
              </a:rPr>
              <a:t>the S</a:t>
            </a:r>
            <a:r>
              <a:rPr lang="en-US" altLang="zh-CN" sz="1800" b="1" baseline="-25000" dirty="0">
                <a:solidFill>
                  <a:srgbClr val="C00000"/>
                </a:solidFill>
              </a:rPr>
              <a:t>N</a:t>
            </a:r>
            <a:r>
              <a:rPr lang="en-US" altLang="zh-CN" sz="1800" b="1" dirty="0">
                <a:solidFill>
                  <a:srgbClr val="C00000"/>
                </a:solidFill>
              </a:rPr>
              <a:t>1 reaction is not stereospecific</a:t>
            </a:r>
            <a:r>
              <a:rPr lang="en-US" altLang="zh-CN" sz="1800" dirty="0"/>
              <a:t>. </a:t>
            </a:r>
          </a:p>
          <a:p>
            <a:r>
              <a:rPr lang="en-US" altLang="zh-CN" sz="1800" dirty="0"/>
              <a:t>It can in fact give rise to </a:t>
            </a:r>
            <a:r>
              <a:rPr lang="en-US" altLang="zh-CN" sz="1800" b="1" dirty="0">
                <a:solidFill>
                  <a:srgbClr val="C00000"/>
                </a:solidFill>
              </a:rPr>
              <a:t>a 50-50 mixture of a pair of enantiomers, known as a racemic mixture</a:t>
            </a:r>
            <a:r>
              <a:rPr lang="en-US" altLang="zh-CN" sz="1800" dirty="0"/>
              <a:t>.</a:t>
            </a:r>
          </a:p>
          <a:p>
            <a:r>
              <a:rPr lang="en-US" altLang="zh-CN" sz="1800" dirty="0"/>
              <a:t>The influence of solvents on the S</a:t>
            </a:r>
            <a:r>
              <a:rPr lang="en-US" altLang="zh-CN" sz="1800" baseline="-25000" dirty="0"/>
              <a:t>N</a:t>
            </a:r>
            <a:r>
              <a:rPr lang="en-US" altLang="zh-CN" sz="1800" dirty="0"/>
              <a:t>1 reaction is mostly a result of their ability to stabilize the carbocation intermediate. </a:t>
            </a:r>
          </a:p>
          <a:p>
            <a:r>
              <a:rPr lang="en-US" altLang="zh-CN" sz="1800" dirty="0"/>
              <a:t>Anything that stabilizes the intermediate will favor the reaction. </a:t>
            </a:r>
          </a:p>
          <a:p>
            <a:r>
              <a:rPr lang="en-US" altLang="zh-CN" sz="1800" b="1" dirty="0">
                <a:solidFill>
                  <a:srgbClr val="C00000"/>
                </a:solidFill>
              </a:rPr>
              <a:t>Polar, protic solvents contain – OH or – NH bonds </a:t>
            </a:r>
            <a:r>
              <a:rPr lang="en-US" altLang="zh-CN" sz="1800" dirty="0"/>
              <a:t>and so are able to form hydrogen bonds. </a:t>
            </a:r>
          </a:p>
          <a:p>
            <a:r>
              <a:rPr lang="en-US" altLang="zh-CN" sz="1800" dirty="0"/>
              <a:t>They are effective in stabilizing the positively charged intermediate by </a:t>
            </a:r>
            <a:r>
              <a:rPr lang="en-US" altLang="zh-CN" sz="1800" b="1" dirty="0">
                <a:solidFill>
                  <a:srgbClr val="C00000"/>
                </a:solidFill>
              </a:rPr>
              <a:t>solvation involving ion–dipole interactions</a:t>
            </a:r>
            <a:r>
              <a:rPr lang="en-US" altLang="zh-CN" sz="1800" dirty="0"/>
              <a:t>. </a:t>
            </a:r>
          </a:p>
          <a:p>
            <a:r>
              <a:rPr lang="en-US" altLang="zh-CN" sz="1800" b="1" dirty="0">
                <a:solidFill>
                  <a:srgbClr val="C00000"/>
                </a:solidFill>
              </a:rPr>
              <a:t>Suitable solvents include water, alcohols, and carboxylic acids</a:t>
            </a:r>
            <a:r>
              <a:rPr lang="en-US" altLang="zh-CN" sz="1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bright="-20000" contrast="40000"/>
          </a:blip>
          <a:stretch>
            <a:fillRect/>
          </a:stretch>
        </p:blipFill>
        <p:spPr>
          <a:xfrm>
            <a:off x="2895600" y="838200"/>
            <a:ext cx="3429267" cy="5019012"/>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762000"/>
          </a:xfrm>
        </p:spPr>
        <p:txBody>
          <a:bodyPr>
            <a:normAutofit/>
          </a:bodyPr>
          <a:lstStyle/>
          <a:p>
            <a:r>
              <a:rPr lang="en-GB" altLang="zh-CN" sz="2800" b="1" dirty="0">
                <a:solidFill>
                  <a:srgbClr val="C00000"/>
                </a:solidFill>
              </a:rPr>
              <a:t>Secondary halogenoalkanes</a:t>
            </a:r>
          </a:p>
        </p:txBody>
      </p:sp>
      <p:sp>
        <p:nvSpPr>
          <p:cNvPr id="3" name="内容占位符 2"/>
          <p:cNvSpPr>
            <a:spLocks noGrp="1"/>
          </p:cNvSpPr>
          <p:nvPr>
            <p:ph idx="1"/>
          </p:nvPr>
        </p:nvSpPr>
        <p:spPr>
          <a:xfrm>
            <a:off x="709581" y="1295400"/>
            <a:ext cx="7754539" cy="5334000"/>
          </a:xfrm>
        </p:spPr>
        <p:txBody>
          <a:bodyPr>
            <a:normAutofit/>
          </a:bodyPr>
          <a:lstStyle/>
          <a:p>
            <a:r>
              <a:rPr lang="en-US" altLang="zh-CN" dirty="0"/>
              <a:t>It is not possible to be precise about the mechanism of nucleophilic substitution in secondary halogenoalkanes, as data show that they usually undergo a </a:t>
            </a:r>
            <a:r>
              <a:rPr lang="en-US" altLang="zh-CN" b="1" dirty="0">
                <a:solidFill>
                  <a:srgbClr val="C00000"/>
                </a:solidFill>
              </a:rPr>
              <a:t>mixture of both </a:t>
            </a:r>
            <a:r>
              <a:rPr lang="en-GB" altLang="zh-CN" b="1" dirty="0">
                <a:solidFill>
                  <a:srgbClr val="C00000"/>
                </a:solidFill>
              </a:rPr>
              <a:t>S</a:t>
            </a:r>
            <a:r>
              <a:rPr lang="en-GB" altLang="zh-CN" b="1" baseline="-25000" dirty="0">
                <a:solidFill>
                  <a:srgbClr val="C00000"/>
                </a:solidFill>
              </a:rPr>
              <a:t>N</a:t>
            </a:r>
            <a:r>
              <a:rPr lang="en-GB" altLang="zh-CN" b="1" dirty="0">
                <a:solidFill>
                  <a:srgbClr val="C00000"/>
                </a:solidFill>
              </a:rPr>
              <a:t>1 and S</a:t>
            </a:r>
            <a:r>
              <a:rPr lang="en-GB" altLang="zh-CN" b="1" baseline="-25000" dirty="0">
                <a:solidFill>
                  <a:srgbClr val="C00000"/>
                </a:solidFill>
              </a:rPr>
              <a:t>N</a:t>
            </a:r>
            <a:r>
              <a:rPr lang="en-GB" altLang="zh-CN" b="1" dirty="0">
                <a:solidFill>
                  <a:srgbClr val="C00000"/>
                </a:solidFill>
              </a:rPr>
              <a:t>2 mechanisms</a:t>
            </a:r>
            <a:r>
              <a:rPr lang="en-GB" altLang="zh-CN" dirty="0"/>
              <a:t>.</a:t>
            </a:r>
          </a:p>
          <a:p>
            <a:r>
              <a:rPr lang="en-US" altLang="zh-CN" b="1" dirty="0">
                <a:solidFill>
                  <a:srgbClr val="C00000"/>
                </a:solidFill>
              </a:rPr>
              <a:t>Even primary and tertiary halogenoalkanes would not exclusively undergo only S</a:t>
            </a:r>
            <a:r>
              <a:rPr lang="en-US" altLang="zh-CN" b="1" baseline="-25000" dirty="0">
                <a:solidFill>
                  <a:srgbClr val="C00000"/>
                </a:solidFill>
              </a:rPr>
              <a:t>N</a:t>
            </a:r>
            <a:r>
              <a:rPr lang="en-US" altLang="zh-CN" b="1" dirty="0">
                <a:solidFill>
                  <a:srgbClr val="C00000"/>
                </a:solidFill>
              </a:rPr>
              <a:t>1 or S</a:t>
            </a:r>
            <a:r>
              <a:rPr lang="en-US" altLang="zh-CN" b="1" baseline="-25000" dirty="0">
                <a:solidFill>
                  <a:srgbClr val="C00000"/>
                </a:solidFill>
              </a:rPr>
              <a:t>N</a:t>
            </a:r>
            <a:r>
              <a:rPr lang="en-US" altLang="zh-CN" b="1" dirty="0">
                <a:solidFill>
                  <a:srgbClr val="C00000"/>
                </a:solidFill>
              </a:rPr>
              <a:t>2</a:t>
            </a:r>
            <a:r>
              <a:rPr lang="en-US" altLang="zh-CN" dirty="0"/>
              <a:t>. </a:t>
            </a:r>
          </a:p>
          <a:p>
            <a:r>
              <a:rPr lang="en-US" altLang="zh-CN" dirty="0"/>
              <a:t>Evidence can be the fact that the nucleophilic substitution products of tertiary halogenoalkanes would not be racemic mixture, and that of primary halogenoalkanes would also not be a single optical isomer.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228600"/>
            <a:ext cx="8145662" cy="1371600"/>
          </a:xfrm>
        </p:spPr>
        <p:txBody>
          <a:bodyPr>
            <a:normAutofit fontScale="90000"/>
          </a:bodyPr>
          <a:lstStyle/>
          <a:p>
            <a:r>
              <a:rPr lang="en-US" altLang="zh-CN" sz="3200" b="1" dirty="0">
                <a:solidFill>
                  <a:srgbClr val="C00000"/>
                </a:solidFill>
              </a:rPr>
              <a:t>Comparison of the rates of nucleophilic substitution reactions:</a:t>
            </a:r>
            <a:br>
              <a:rPr lang="en-US" altLang="zh-CN" sz="3200" b="1" dirty="0">
                <a:solidFill>
                  <a:srgbClr val="C00000"/>
                </a:solidFill>
              </a:rPr>
            </a:br>
            <a:r>
              <a:rPr lang="en-US" altLang="zh-CN" sz="3200" b="1" dirty="0">
                <a:solidFill>
                  <a:srgbClr val="C00000"/>
                </a:solidFill>
              </a:rPr>
              <a:t>1. The effect of the mechanism</a:t>
            </a:r>
            <a:endParaRPr lang="zh-CN" altLang="en-US" sz="3200" b="1" dirty="0">
              <a:solidFill>
                <a:srgbClr val="C00000"/>
              </a:solidFill>
            </a:endParaRPr>
          </a:p>
        </p:txBody>
      </p:sp>
      <p:sp>
        <p:nvSpPr>
          <p:cNvPr id="3" name="内容占位符 2"/>
          <p:cNvSpPr>
            <a:spLocks noGrp="1"/>
          </p:cNvSpPr>
          <p:nvPr>
            <p:ph idx="1"/>
          </p:nvPr>
        </p:nvSpPr>
        <p:spPr>
          <a:xfrm>
            <a:off x="709581" y="1600200"/>
            <a:ext cx="8129620" cy="5029200"/>
          </a:xfrm>
        </p:spPr>
        <p:txBody>
          <a:bodyPr>
            <a:normAutofit/>
          </a:bodyPr>
          <a:lstStyle/>
          <a:p>
            <a:r>
              <a:rPr lang="en-US" altLang="zh-CN" b="1" dirty="0">
                <a:solidFill>
                  <a:srgbClr val="C00000"/>
                </a:solidFill>
              </a:rPr>
              <a:t>Experimental data have shown that the S</a:t>
            </a:r>
            <a:r>
              <a:rPr lang="en-US" altLang="zh-CN" b="1" baseline="-25000" dirty="0">
                <a:solidFill>
                  <a:srgbClr val="C00000"/>
                </a:solidFill>
              </a:rPr>
              <a:t>N</a:t>
            </a:r>
            <a:r>
              <a:rPr lang="en-US" altLang="zh-CN" b="1" dirty="0">
                <a:solidFill>
                  <a:srgbClr val="C00000"/>
                </a:solidFill>
              </a:rPr>
              <a:t>1 mechanism proceeds more quickly than the S</a:t>
            </a:r>
            <a:r>
              <a:rPr lang="en-US" altLang="zh-CN" b="1" baseline="-25000" dirty="0">
                <a:solidFill>
                  <a:srgbClr val="C00000"/>
                </a:solidFill>
              </a:rPr>
              <a:t>N</a:t>
            </a:r>
            <a:r>
              <a:rPr lang="en-US" altLang="zh-CN" b="1" dirty="0">
                <a:solidFill>
                  <a:srgbClr val="C00000"/>
                </a:solidFill>
              </a:rPr>
              <a:t>2 mechanism</a:t>
            </a:r>
            <a:r>
              <a:rPr lang="en-US" altLang="zh-CN" dirty="0"/>
              <a:t>. </a:t>
            </a:r>
          </a:p>
          <a:p>
            <a:r>
              <a:rPr lang="en-US" altLang="zh-CN" dirty="0"/>
              <a:t>So substitution reactions occur more quickly with tertiary</a:t>
            </a:r>
            <a:br>
              <a:rPr lang="en-US" altLang="zh-CN" dirty="0"/>
            </a:br>
            <a:r>
              <a:rPr lang="en-US" altLang="zh-CN" dirty="0"/>
              <a:t>halogenoalkanes than with primary halogenoalkanes. </a:t>
            </a:r>
          </a:p>
          <a:p>
            <a:r>
              <a:rPr lang="en-US" altLang="zh-CN" dirty="0"/>
              <a:t>Secondary halogenoalkanes using a mixture of both mechanisms show an intermediate rate of reaction.</a:t>
            </a:r>
          </a:p>
          <a:p>
            <a:r>
              <a:rPr lang="en-US" altLang="zh-CN" b="1" dirty="0">
                <a:solidFill>
                  <a:srgbClr val="C00000"/>
                </a:solidFill>
              </a:rPr>
              <a:t>The relative rate of reactivity of the three classes of halogenoalkane when all other variables are kept constant </a:t>
            </a:r>
            <a:r>
              <a:rPr lang="en-US" altLang="zh-CN" dirty="0"/>
              <a:t>is:</a:t>
            </a:r>
          </a:p>
          <a:p>
            <a:r>
              <a:rPr lang="en-US" altLang="zh-CN" b="1" dirty="0">
                <a:solidFill>
                  <a:srgbClr val="C00000"/>
                </a:solidFill>
              </a:rPr>
              <a:t>tertiary &gt; secondary &gt; primary</a:t>
            </a:r>
            <a:br>
              <a:rPr lang="en-US" altLang="zh-CN" b="1" dirty="0">
                <a:solidFill>
                  <a:srgbClr val="C00000"/>
                </a:solidFill>
              </a:rPr>
            </a:br>
            <a:r>
              <a:rPr lang="en-US" altLang="zh-CN" b="1" dirty="0">
                <a:solidFill>
                  <a:srgbClr val="C00000"/>
                </a:solidFill>
              </a:rPr>
              <a:t>S</a:t>
            </a:r>
            <a:r>
              <a:rPr lang="en-US" altLang="zh-CN" b="1" baseline="-25000" dirty="0">
                <a:solidFill>
                  <a:srgbClr val="C00000"/>
                </a:solidFill>
              </a:rPr>
              <a:t>N</a:t>
            </a:r>
            <a:r>
              <a:rPr lang="en-US" altLang="zh-CN" b="1" dirty="0">
                <a:solidFill>
                  <a:srgbClr val="C00000"/>
                </a:solidFill>
              </a:rPr>
              <a:t>1 	     S</a:t>
            </a:r>
            <a:r>
              <a:rPr lang="en-US" altLang="zh-CN" b="1" baseline="-25000" dirty="0">
                <a:solidFill>
                  <a:srgbClr val="C00000"/>
                </a:solidFill>
              </a:rPr>
              <a:t>N</a:t>
            </a:r>
            <a:r>
              <a:rPr lang="en-US" altLang="zh-CN" b="1" dirty="0">
                <a:solidFill>
                  <a:srgbClr val="C00000"/>
                </a:solidFill>
              </a:rPr>
              <a:t>1 and S</a:t>
            </a:r>
            <a:r>
              <a:rPr lang="en-US" altLang="zh-CN" b="1" baseline="-25000" dirty="0">
                <a:solidFill>
                  <a:srgbClr val="C00000"/>
                </a:solidFill>
              </a:rPr>
              <a:t>N</a:t>
            </a:r>
            <a:r>
              <a:rPr lang="en-US" altLang="zh-CN" b="1" dirty="0">
                <a:solidFill>
                  <a:srgbClr val="C00000"/>
                </a:solidFill>
              </a:rPr>
              <a:t>2     </a:t>
            </a:r>
            <a:r>
              <a:rPr lang="en-US" altLang="zh-CN" b="1" dirty="0" err="1">
                <a:solidFill>
                  <a:srgbClr val="C00000"/>
                </a:solidFill>
              </a:rPr>
              <a:t>S</a:t>
            </a:r>
            <a:r>
              <a:rPr lang="en-US" altLang="zh-CN" b="1" baseline="-25000" dirty="0" err="1">
                <a:solidFill>
                  <a:srgbClr val="C00000"/>
                </a:solidFill>
              </a:rPr>
              <a:t>N</a:t>
            </a:r>
            <a:r>
              <a:rPr lang="en-US" altLang="zh-CN" b="1" dirty="0" err="1">
                <a:solidFill>
                  <a:srgbClr val="C00000"/>
                </a:solidFill>
              </a:rPr>
              <a:t>2</a:t>
            </a:r>
            <a:endParaRPr lang="zh-CN" alt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1119" y="152400"/>
            <a:ext cx="8831461" cy="1524000"/>
          </a:xfrm>
        </p:spPr>
        <p:txBody>
          <a:bodyPr>
            <a:normAutofit fontScale="90000"/>
          </a:bodyPr>
          <a:lstStyle/>
          <a:p>
            <a:r>
              <a:rPr lang="en-US" altLang="zh-CN" sz="3200" b="1" dirty="0">
                <a:solidFill>
                  <a:srgbClr val="C00000"/>
                </a:solidFill>
              </a:rPr>
              <a:t>2. The influence of the leaving group (halogen)</a:t>
            </a:r>
            <a:br>
              <a:rPr lang="en-US" altLang="zh-CN" sz="3200" b="1" dirty="0">
                <a:solidFill>
                  <a:srgbClr val="C00000"/>
                </a:solidFill>
              </a:rPr>
            </a:br>
            <a:r>
              <a:rPr lang="en-US" altLang="zh-CN" sz="3200" b="1" dirty="0">
                <a:solidFill>
                  <a:srgbClr val="C00000"/>
                </a:solidFill>
              </a:rPr>
              <a:t>(a) The polarity of the carbon–halogen bond</a:t>
            </a:r>
            <a:endParaRPr lang="zh-CN" altLang="en-US" sz="3200" b="1" dirty="0">
              <a:solidFill>
                <a:srgbClr val="C00000"/>
              </a:solidFill>
            </a:endParaRPr>
          </a:p>
        </p:txBody>
      </p:sp>
      <p:sp>
        <p:nvSpPr>
          <p:cNvPr id="3" name="内容占位符 2"/>
          <p:cNvSpPr>
            <a:spLocks noGrp="1"/>
          </p:cNvSpPr>
          <p:nvPr>
            <p:ph idx="1"/>
          </p:nvPr>
        </p:nvSpPr>
        <p:spPr>
          <a:xfrm>
            <a:off x="709581" y="1676400"/>
            <a:ext cx="7754539" cy="4953000"/>
          </a:xfrm>
        </p:spPr>
        <p:txBody>
          <a:bodyPr>
            <a:normAutofit/>
          </a:bodyPr>
          <a:lstStyle/>
          <a:p>
            <a:r>
              <a:rPr lang="en-US" altLang="zh-CN" b="1" dirty="0">
                <a:solidFill>
                  <a:srgbClr val="C00000"/>
                </a:solidFill>
              </a:rPr>
              <a:t>As the electronegativity of the halogens decreases in going down the group from fluorine to iodine, the carbon of the carbon–halogen bond becomes progressively less electron deficient and so less vulnerable to nucleophilic attack</a:t>
            </a:r>
            <a:r>
              <a:rPr lang="en-US" altLang="zh-CN" dirty="0"/>
              <a:t>. </a:t>
            </a:r>
          </a:p>
          <a:p>
            <a:r>
              <a:rPr lang="en-US" altLang="zh-CN" dirty="0"/>
              <a:t>So from this we would expect:</a:t>
            </a:r>
          </a:p>
          <a:p>
            <a:r>
              <a:rPr lang="en-US" altLang="zh-CN" dirty="0"/>
              <a:t>fluoroalkane &gt; chloroalkane &gt; bromoalkane &gt; iodoalkane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686801" cy="762000"/>
          </a:xfrm>
        </p:spPr>
        <p:txBody>
          <a:bodyPr>
            <a:normAutofit fontScale="90000"/>
          </a:bodyPr>
          <a:lstStyle/>
          <a:p>
            <a:r>
              <a:rPr lang="en-US" altLang="zh-CN" sz="3200" b="1" dirty="0">
                <a:solidFill>
                  <a:srgbClr val="C00000"/>
                </a:solidFill>
              </a:rPr>
              <a:t>(b) The strength of the carbon–halogen bond</a:t>
            </a:r>
            <a:endParaRPr lang="zh-CN" altLang="en-US" sz="3200" b="1" dirty="0">
              <a:solidFill>
                <a:srgbClr val="C00000"/>
              </a:solidFill>
            </a:endParaRPr>
          </a:p>
        </p:txBody>
      </p:sp>
      <p:sp>
        <p:nvSpPr>
          <p:cNvPr id="3" name="内容占位符 2"/>
          <p:cNvSpPr>
            <a:spLocks noGrp="1"/>
          </p:cNvSpPr>
          <p:nvPr>
            <p:ph idx="1"/>
          </p:nvPr>
        </p:nvSpPr>
        <p:spPr>
          <a:xfrm>
            <a:off x="709581" y="990600"/>
            <a:ext cx="7754539" cy="5638800"/>
          </a:xfrm>
        </p:spPr>
        <p:txBody>
          <a:bodyPr>
            <a:normAutofit fontScale="92500"/>
          </a:bodyPr>
          <a:lstStyle/>
          <a:p>
            <a:r>
              <a:rPr lang="en-US" altLang="zh-CN" b="1" dirty="0">
                <a:solidFill>
                  <a:srgbClr val="C00000"/>
                </a:solidFill>
              </a:rPr>
              <a:t>Bond enthalpy data show that the carbon–halogen bond decreases in strength from fluorine to iodine. </a:t>
            </a:r>
          </a:p>
          <a:p>
            <a:r>
              <a:rPr lang="en-US" altLang="zh-CN" b="1" dirty="0">
                <a:solidFill>
                  <a:srgbClr val="C00000"/>
                </a:solidFill>
              </a:rPr>
              <a:t>As the substitution reaction involves breaking this bond, we would expect the ease of breaking bonds to be:</a:t>
            </a:r>
          </a:p>
          <a:p>
            <a:r>
              <a:rPr lang="en-US" altLang="zh-CN" b="1" dirty="0">
                <a:solidFill>
                  <a:srgbClr val="C00000"/>
                </a:solidFill>
              </a:rPr>
              <a:t>C –– I &gt; C –– Br &gt; C –– Cl &gt; C –– F</a:t>
            </a:r>
          </a:p>
          <a:p>
            <a:r>
              <a:rPr lang="en-US" altLang="zh-CN" dirty="0"/>
              <a:t>Reaction rate data (S</a:t>
            </a:r>
            <a:r>
              <a:rPr lang="en-US" altLang="zh-CN" baseline="-25000" dirty="0"/>
              <a:t>N</a:t>
            </a:r>
            <a:r>
              <a:rPr lang="en-US" altLang="zh-CN" dirty="0"/>
              <a:t>1 is normally faster than S</a:t>
            </a:r>
            <a:r>
              <a:rPr lang="en-US" altLang="zh-CN" baseline="-25000" dirty="0"/>
              <a:t>N</a:t>
            </a:r>
            <a:r>
              <a:rPr lang="en-US" altLang="zh-CN" dirty="0"/>
              <a:t>2) indicate that, the strength of the carbon–halogen bond, dominates the outcome here. </a:t>
            </a:r>
          </a:p>
          <a:p>
            <a:r>
              <a:rPr lang="en-US" altLang="zh-CN" dirty="0"/>
              <a:t>So </a:t>
            </a:r>
            <a:r>
              <a:rPr lang="en-US" altLang="zh-CN" b="1" dirty="0">
                <a:solidFill>
                  <a:srgbClr val="C00000"/>
                </a:solidFill>
              </a:rPr>
              <a:t>in summary, the relative rate of reaction of the different halogens in halogenoalkanes when all other variables are kept constant is therefore:</a:t>
            </a:r>
          </a:p>
          <a:p>
            <a:r>
              <a:rPr lang="en-US" altLang="zh-CN" b="1" dirty="0">
                <a:solidFill>
                  <a:srgbClr val="C00000"/>
                </a:solidFill>
              </a:rPr>
              <a:t>iodoalkanes &gt; bromoalkanes &gt; chloroalkanes &gt; fluoroalkanes</a:t>
            </a:r>
            <a:endParaRPr lang="zh-CN" alt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45f73974-1eb2-4c3d-bfb0-90b91a055645"/>
  <p:tag name="COMMONDATA" val="eyJoZGlkIjoiZDY0NzJhMjVlNjIxMjNiNmIyMGM0ZjAyZTVmMGU4NW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REFSHAPE" val="660095100"/>
  <p:tag name="KSO_WM_UNIT_PLACING_PICTURE_USER_VIEWPORT" val="{&quot;height&quot;:8304,&quot;width&quot;:8136}"/>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电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电路">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电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电路</Template>
  <TotalTime>366</TotalTime>
  <Words>7375</Words>
  <Application>Microsoft Office PowerPoint</Application>
  <PresentationFormat>On-screen Show (4:3)</PresentationFormat>
  <Paragraphs>481</Paragraphs>
  <Slides>147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147</vt:i4>
      </vt:variant>
    </vt:vector>
  </HeadingPairs>
  <TitlesOfParts>
    <vt:vector size="152" baseType="lpstr">
      <vt:lpstr>Arial</vt:lpstr>
      <vt:lpstr>Calibri</vt:lpstr>
      <vt:lpstr>Tahoma</vt:lpstr>
      <vt:lpstr>Times New Roman</vt:lpstr>
      <vt:lpstr>电路</vt:lpstr>
      <vt:lpstr>Chapter 14   Organic reactions</vt:lpstr>
      <vt:lpstr>PowerPoint Presentation</vt:lpstr>
      <vt:lpstr>Type of reactions</vt:lpstr>
      <vt:lpstr>PowerPoint Presentation</vt:lpstr>
      <vt:lpstr>PowerPoint Presentation</vt:lpstr>
      <vt:lpstr>PowerPoint Presentation</vt:lpstr>
      <vt:lpstr>PowerPoint Presentation</vt:lpstr>
      <vt:lpstr>PowerPoint Presentation</vt:lpstr>
      <vt:lpstr>PowerPoint Presentation</vt:lpstr>
      <vt:lpstr>14.1 Free Radical Substitution</vt:lpstr>
      <vt:lpstr>PowerPoint Presentation</vt:lpstr>
      <vt:lpstr>Alkane</vt:lpstr>
      <vt:lpstr>PowerPoint Presentation</vt:lpstr>
      <vt:lpstr>Free Radical Substitution reactions of alkanes: halogenation</vt:lpstr>
      <vt:lpstr>PowerPoint Presentation</vt:lpstr>
      <vt:lpstr>Initiation</vt:lpstr>
      <vt:lpstr>Propagation</vt:lpstr>
      <vt:lpstr>Termination</vt:lpstr>
      <vt:lpstr>Free Radical Substitution Summary</vt:lpstr>
      <vt:lpstr>PowerPoint Presentation</vt:lpstr>
      <vt:lpstr>14.2 Electrophilic Addition</vt:lpstr>
      <vt:lpstr>PowerPoint Presentation</vt:lpstr>
      <vt:lpstr>PowerPoint Presentation</vt:lpstr>
      <vt:lpstr>Alkenes</vt:lpstr>
      <vt:lpstr>Electrophilic Addition</vt:lpstr>
      <vt:lpstr>PowerPoint Presentation</vt:lpstr>
      <vt:lpstr>PowerPoint Presentation</vt:lpstr>
      <vt:lpstr>Addition of water</vt:lpstr>
      <vt:lpstr>PowerPoint Presentation</vt:lpstr>
      <vt:lpstr>Addition of halogens</vt:lpstr>
      <vt:lpstr>Mechanism</vt:lpstr>
      <vt:lpstr>PowerPoint Presentation</vt:lpstr>
      <vt:lpstr>The bromine test</vt:lpstr>
      <vt:lpstr>PowerPoint Presentation</vt:lpstr>
      <vt:lpstr>PowerPoint Presentation</vt:lpstr>
      <vt:lpstr>Addition of hydrogen halides</vt:lpstr>
      <vt:lpstr>Mechanism</vt:lpstr>
      <vt:lpstr>PowerPoint Presentation</vt:lpstr>
      <vt:lpstr>PowerPoint Presentation</vt:lpstr>
      <vt:lpstr>asymmetric addition (HL Only)</vt:lpstr>
      <vt:lpstr>PowerPoint Presentation</vt:lpstr>
      <vt:lpstr>PowerPoint Presentation</vt:lpstr>
      <vt:lpstr>PowerPoint Presentation</vt:lpstr>
      <vt:lpstr>Markovnikov’s rule</vt:lpstr>
      <vt:lpstr>PowerPoint Presentation</vt:lpstr>
      <vt:lpstr>PowerPoint Presentation</vt:lpstr>
      <vt:lpstr>PowerPoint Presentation</vt:lpstr>
      <vt:lpstr>PowerPoint Presentation</vt:lpstr>
      <vt:lpstr>Polymers</vt:lpstr>
      <vt:lpstr>Addition Polymerization</vt:lpstr>
      <vt:lpstr>PowerPoint Presentation</vt:lpstr>
      <vt:lpstr>PowerPoint Presentation</vt:lpstr>
      <vt:lpstr>PowerPoint Presentation</vt:lpstr>
      <vt:lpstr>PowerPoint Presentation</vt:lpstr>
      <vt:lpstr>PowerPoint Presentation</vt:lpstr>
      <vt:lpstr>Properties of polymers</vt:lpstr>
      <vt:lpstr>Plastics</vt:lpstr>
      <vt:lpstr>PowerPoint Presentation</vt:lpstr>
      <vt:lpstr>Microplastics</vt:lpstr>
      <vt:lpstr>PowerPoint Presentation</vt:lpstr>
      <vt:lpstr>Plastics and envrionment</vt:lpstr>
      <vt:lpstr>PowerPoint Presentation</vt:lpstr>
      <vt:lpstr>PowerPoint Presentation</vt:lpstr>
      <vt:lpstr>PowerPoint Presentation</vt:lpstr>
      <vt:lpstr>Summary of alkenes</vt:lpstr>
      <vt:lpstr>PowerPoint Presentation</vt:lpstr>
      <vt:lpstr>14.3 Electrophilic Substitution  (Higher Level)</vt:lpstr>
      <vt:lpstr>Electrophilic substitution  reactions of benzene</vt:lpstr>
      <vt:lpstr>PowerPoint Presentation</vt:lpstr>
      <vt:lpstr>PowerPoint Presentation</vt:lpstr>
      <vt:lpstr>PowerPoint Presentation</vt:lpstr>
      <vt:lpstr>Chlorination of benzene</vt:lpstr>
      <vt:lpstr>PowerPoint Presentation</vt:lpstr>
      <vt:lpstr>PowerPoint Presentation</vt:lpstr>
      <vt:lpstr>Nitration of benzene</vt:lpstr>
      <vt:lpstr>PowerPoint Presentation</vt:lpstr>
      <vt:lpstr>PowerPoint Presentation</vt:lpstr>
      <vt:lpstr>PowerPoint Presentation</vt:lpstr>
      <vt:lpstr>14.4 Nucleophilic Substitution</vt:lpstr>
      <vt:lpstr>PowerPoint Presentation</vt:lpstr>
      <vt:lpstr>Halogenoalkanes</vt:lpstr>
      <vt:lpstr>Nucleophilic substitution reactions of halogenoalkanes</vt:lpstr>
      <vt:lpstr>PowerPoint Presentation</vt:lpstr>
      <vt:lpstr>Mechanisms (Higher Level)</vt:lpstr>
      <vt:lpstr>Primary halogenoalkanes: SN2 mechanism</vt:lpstr>
      <vt:lpstr>PowerPoint Presentation</vt:lpstr>
      <vt:lpstr>PowerPoint Presentation</vt:lpstr>
      <vt:lpstr>PowerPoint Presentation</vt:lpstr>
      <vt:lpstr>PowerPoint Presentation</vt:lpstr>
      <vt:lpstr>Tertiary halogenoalkane: SN1 mechanism</vt:lpstr>
      <vt:lpstr>PowerPoint Presentation</vt:lpstr>
      <vt:lpstr>PowerPoint Presentation</vt:lpstr>
      <vt:lpstr>PowerPoint Presentation</vt:lpstr>
      <vt:lpstr>PowerPoint Presentation</vt:lpstr>
      <vt:lpstr>PowerPoint Presentation</vt:lpstr>
      <vt:lpstr>Secondary halogenoalkanes</vt:lpstr>
      <vt:lpstr>Comparison of the rates of nucleophilic substitution reactions: 1. The effect of the mechanism</vt:lpstr>
      <vt:lpstr>2. The influence of the leaving group (halogen) (a) The polarity of the carbon–halogen bond</vt:lpstr>
      <vt:lpstr>(b) The strength of the carbon–halogen bond</vt:lpstr>
      <vt:lpstr>3. Choice of solvent</vt:lpstr>
      <vt:lpstr>PowerPoint Presentation</vt:lpstr>
      <vt:lpstr>PowerPoint Presentation</vt:lpstr>
      <vt:lpstr>PowerPoint Presentation</vt:lpstr>
      <vt:lpstr>14.5 Condensation (Higher Level)</vt:lpstr>
      <vt:lpstr>Alcohols</vt:lpstr>
      <vt:lpstr>Esterification reaction</vt:lpstr>
      <vt:lpstr>PowerPoint Presentation</vt:lpstr>
      <vt:lpstr>PowerPoint Presentation</vt:lpstr>
      <vt:lpstr>PowerPoint Presentation</vt:lpstr>
      <vt:lpstr>Condensation polymers</vt:lpstr>
      <vt:lpstr>Condensation between two different monomers</vt:lpstr>
      <vt:lpstr>PowerPoint Presentation</vt:lpstr>
      <vt:lpstr>PowerPoint Presentation</vt:lpstr>
      <vt:lpstr>PowerPoint Presentation</vt:lpstr>
      <vt:lpstr>Condensation of the same monomer</vt:lpstr>
      <vt:lpstr>PowerPoint Presentation</vt:lpstr>
      <vt:lpstr>PowerPoint Presentation</vt:lpstr>
      <vt:lpstr>PowerPoint Presentation</vt:lpstr>
      <vt:lpstr>PowerPoint Presentation</vt:lpstr>
      <vt:lpstr>PowerPoint Presentation</vt:lpstr>
      <vt:lpstr>14.6 Oxidation of organic compounds</vt:lpstr>
      <vt:lpstr>Oxidation of alcohols</vt:lpstr>
      <vt:lpstr>Oxidation of alcohols</vt:lpstr>
      <vt:lpstr>Primary alcohols</vt:lpstr>
      <vt:lpstr>PowerPoint Presentation</vt:lpstr>
      <vt:lpstr>PowerPoint Presentation</vt:lpstr>
      <vt:lpstr>PowerPoint Presentation</vt:lpstr>
      <vt:lpstr>PowerPoint Presentation</vt:lpstr>
      <vt:lpstr>PowerPoint Presentation</vt:lpstr>
      <vt:lpstr>PowerPoint Presentation</vt:lpstr>
      <vt:lpstr>Secondary Alcohols</vt:lpstr>
      <vt:lpstr>Tertiary alcohols</vt:lpstr>
      <vt:lpstr>PowerPoint Presentation</vt:lpstr>
      <vt:lpstr>PowerPoint Presentation</vt:lpstr>
      <vt:lpstr>14.7 Reduction of organic compounds</vt:lpstr>
      <vt:lpstr>Reduction of carbonyl compounds: nucleophilic addition</vt:lpstr>
      <vt:lpstr>PowerPoint Presentation</vt:lpstr>
      <vt:lpstr>PowerPoint Presentation</vt:lpstr>
      <vt:lpstr>PowerPoint Presentation</vt:lpstr>
      <vt:lpstr>PowerPoint Presentation</vt:lpstr>
      <vt:lpstr>Reduction of alkene &amp; alkyne: Hydrogenation</vt:lpstr>
      <vt:lpstr>PowerPoint Presentation</vt:lpstr>
      <vt:lpstr>PowerPoint Presentation</vt:lpstr>
      <vt:lpstr>PowerPoint Presentation</vt:lpstr>
      <vt:lpstr>PowerPoint Presentation</vt:lpstr>
      <vt:lpstr>PowerPoint Presentation</vt:lpstr>
      <vt:lpstr>Summary of  organic reactions</vt:lpstr>
    </vt:vector>
  </TitlesOfParts>
  <Company>ph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Chemistry</dc:title>
  <dc:creator>ph</dc:creator>
  <cp:lastModifiedBy>Yao Suni</cp:lastModifiedBy>
  <cp:revision>292</cp:revision>
  <dcterms:created xsi:type="dcterms:W3CDTF">2011-09-01T23:35:00Z</dcterms:created>
  <dcterms:modified xsi:type="dcterms:W3CDTF">2024-06-08T08:08:48Z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1A7E55EC2680419F9899BB99E9AB7E8C</vt:lpwstr>
  </property>
</Properties>
</file>